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Helvetica Neue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HelveticaNeue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HelveticaNeue-italic.fntdata"/><Relationship Id="rId23" Type="http://schemas.openxmlformats.org/officeDocument/2006/relationships/slide" Target="slides/slide18.xml"/><Relationship Id="rId67" Type="http://schemas.openxmlformats.org/officeDocument/2006/relationships/font" Target="fonts/HelveticaNeue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c78780c2_0_2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c78780c2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c78780c2_0_2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c78780c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c78780c2_0_3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c78780c2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c78780c2_0_3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c78780c2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c78780c2_0_3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c78780c2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c78780c2_0_4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fc78780c2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c78780c2_0_3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fc78780c2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c78780c2_0_4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fc78780c2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c78780c2_0_4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fc78780c2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c78780c2_0_4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c78780c2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0b4d1d860_17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0b4d1d860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c78780c2_0_5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fc78780c2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fc78780c2_0_5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fc78780c2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c78780c2_0_5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c78780c2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c78780c2_0_5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fc78780c2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fc78780c2_0_6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fc78780c2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fc78780c2_0_6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fc78780c2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fc78780c2_0_6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fc78780c2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fc78780c2_0_6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fc78780c2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fc78780c2_0_16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fc78780c2_0_1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fc78780c2_0_6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fc78780c2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c78780c2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c78780c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fc78780c2_0_16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fc78780c2_0_1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fc78780c2_0_6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fc78780c2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fc78780c2_0_17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fc78780c2_0_1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fc78780c2_0_6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fc78780c2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fc78780c2_0_17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fc78780c2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fc78780c2_0_7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fc78780c2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fc78780c2_0_17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fc78780c2_0_1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fc78780c2_0_7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fc78780c2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fc78780c2_0_17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fc78780c2_0_1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fc78780c2_0_7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fc78780c2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66e223c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66e223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fc78780c2_0_7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fc78780c2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0950d446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30950d446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fc78780c2_0_7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fc78780c2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fc78780c2_0_18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fc78780c2_0_1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fc78780c2_0_9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fc78780c2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fc78780c2_0_10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fc78780c2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fc78780c2_0_10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fc78780c2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fc78780c2_0_10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fc78780c2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fc78780c2_0_10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fc78780c2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fc78780c2_0_10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fc78780c2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66e223c7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66e223c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fc78780c2_0_10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fc78780c2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0950d446f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30950d446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fc78780c2_0_11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fc78780c2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fc78780c2_0_9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fc78780c2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2898d67e3_16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42898d67e3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561cb2b02_3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2561cb2b02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561cb2b02_3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2561cb2b02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2561cb2b02_3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2561cb2b02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561cb2b02_3_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2561cb2b02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561cb2b02_3_1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2561cb2b02_3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c78780c2_0_1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c78780c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561cb2b02_3_1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2561cb2b02_3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950d446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0950d44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c78780c2_0_1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c78780c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c78780c2_0_2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c78780c2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Erik Learned-Miller and TAs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5 -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2000">
                <a:solidFill>
                  <a:srgbClr val="FFFFFF"/>
                </a:solidFill>
              </a:defRPr>
            </a:lvl1pPr>
            <a:lvl2pPr lvl="1">
              <a:buNone/>
              <a:defRPr sz="2000">
                <a:solidFill>
                  <a:srgbClr val="FFFFFF"/>
                </a:solidFill>
              </a:defRPr>
            </a:lvl2pPr>
            <a:lvl3pPr lvl="2">
              <a:buNone/>
              <a:defRPr sz="2000">
                <a:solidFill>
                  <a:srgbClr val="FFFFFF"/>
                </a:solidFill>
              </a:defRPr>
            </a:lvl3pPr>
            <a:lvl4pPr lvl="3">
              <a:buNone/>
              <a:defRPr sz="2000">
                <a:solidFill>
                  <a:srgbClr val="FFFFFF"/>
                </a:solidFill>
              </a:defRPr>
            </a:lvl4pPr>
            <a:lvl5pPr lvl="4">
              <a:buNone/>
              <a:defRPr sz="2000">
                <a:solidFill>
                  <a:srgbClr val="FFFFFF"/>
                </a:solidFill>
              </a:defRPr>
            </a:lvl5pPr>
            <a:lvl6pPr lvl="5">
              <a:buNone/>
              <a:defRPr sz="2000">
                <a:solidFill>
                  <a:srgbClr val="FFFFFF"/>
                </a:solidFill>
              </a:defRPr>
            </a:lvl6pPr>
            <a:lvl7pPr lvl="6">
              <a:buNone/>
              <a:defRPr sz="2000">
                <a:solidFill>
                  <a:srgbClr val="FFFFFF"/>
                </a:solidFill>
              </a:defRPr>
            </a:lvl7pPr>
            <a:lvl8pPr lvl="7">
              <a:buNone/>
              <a:defRPr sz="2000">
                <a:solidFill>
                  <a:srgbClr val="FFFFFF"/>
                </a:solidFill>
              </a:defRPr>
            </a:lvl8pPr>
            <a:lvl9pPr lvl="8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2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Sept 17 2019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Erik Learned-Miller and TAs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" name="Google Shape;45;p9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6 -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9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Sept 18 2018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5 -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9" name="Google Shape;9;p1"/>
          <p:cNvSpPr txBox="1"/>
          <p:nvPr>
            <p:ph idx="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Sept 17 2019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Erik Learned-Miller and TAs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6 -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9" name="Google Shape;39;p8"/>
          <p:cNvSpPr txBox="1"/>
          <p:nvPr>
            <p:ph idx="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8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21 Sep 2017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1" name="Google Shape;41;p8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Erik Learned-Miller and TAs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0" Type="http://schemas.openxmlformats.org/officeDocument/2006/relationships/image" Target="../media/image14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0" Type="http://schemas.openxmlformats.org/officeDocument/2006/relationships/image" Target="../media/image17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0" Type="http://schemas.openxmlformats.org/officeDocument/2006/relationships/image" Target="../media/image17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0" Type="http://schemas.openxmlformats.org/officeDocument/2006/relationships/image" Target="../media/image13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0" Type="http://schemas.openxmlformats.org/officeDocument/2006/relationships/image" Target="../media/image13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10" Type="http://schemas.openxmlformats.org/officeDocument/2006/relationships/image" Target="../media/image29.png"/><Relationship Id="rId9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10" Type="http://schemas.openxmlformats.org/officeDocument/2006/relationships/image" Target="../media/image29.png"/><Relationship Id="rId9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39.png"/><Relationship Id="rId7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Relationship Id="rId4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0" Type="http://schemas.openxmlformats.org/officeDocument/2006/relationships/image" Target="../media/image14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170825" y="1919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Lecture 5: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Backpropagation 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Neural Networks part 1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1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" name="Google Shape;195;p24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7" y="2436125"/>
            <a:ext cx="346948" cy="59055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7" name="Google Shape;207;p24"/>
          <p:cNvCxnSpPr>
            <a:stCxn id="206" idx="0"/>
            <a:endCxn id="208" idx="2"/>
          </p:cNvCxnSpPr>
          <p:nvPr/>
        </p:nvCxnSpPr>
        <p:spPr>
          <a:xfrm flipH="1" rot="10800000">
            <a:off x="8456121" y="1663325"/>
            <a:ext cx="201900" cy="7728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5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1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" name="Google Shape;218;p25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5"/>
          <p:cNvCxnSpPr>
            <a:stCxn id="230" idx="0"/>
          </p:cNvCxnSpPr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1" name="Google Shape;231;p25"/>
          <p:cNvPicPr preferRelativeResize="0"/>
          <p:nvPr/>
        </p:nvPicPr>
        <p:blipFill rotWithShape="1">
          <a:blip r:embed="rId9">
            <a:alphaModFix/>
          </a:blip>
          <a:srcRect b="0" l="71034" r="0" t="0"/>
          <a:stretch/>
        </p:blipFill>
        <p:spPr>
          <a:xfrm>
            <a:off x="8378013" y="2444230"/>
            <a:ext cx="466325" cy="619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6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1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1" name="Google Shape;241;p26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6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250" name="Google Shape;25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 rotWithShape="1">
          <a:blip r:embed="rId9">
            <a:alphaModFix/>
          </a:blip>
          <a:srcRect b="0" l="71034" r="0" t="0"/>
          <a:stretch/>
        </p:blipFill>
        <p:spPr>
          <a:xfrm>
            <a:off x="8378013" y="2444230"/>
            <a:ext cx="466325" cy="619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52" name="Google Shape;252;p26"/>
          <p:cNvCxnSpPr>
            <a:stCxn id="253" idx="0"/>
          </p:cNvCxnSpPr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7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1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3" name="Google Shape;263;p2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7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7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267" name="Google Shape;2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272" name="Google Shape;272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74" name="Google Shape;274;p27"/>
          <p:cNvCxnSpPr>
            <a:stCxn id="275" idx="0"/>
          </p:cNvCxnSpPr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8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8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1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5" name="Google Shape;285;p28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8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288" name="Google Shape;28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293" name="Google Shape;293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28"/>
          <p:cNvCxnSpPr/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5" name="Google Shape;295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9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9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" name="Google Shape;3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1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5" name="Google Shape;305;p29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9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9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308" name="Google Shape;30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9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313" name="Google Shape;313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9"/>
          <p:cNvCxnSpPr>
            <a:stCxn id="315" idx="0"/>
            <a:endCxn id="306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6" name="Google Shape;316;p29"/>
          <p:cNvPicPr preferRelativeResize="0"/>
          <p:nvPr/>
        </p:nvPicPr>
        <p:blipFill rotWithShape="1">
          <a:blip r:embed="rId9">
            <a:alphaModFix/>
          </a:blip>
          <a:srcRect b="0" l="35262" r="36338" t="0"/>
          <a:stretch/>
        </p:blipFill>
        <p:spPr>
          <a:xfrm>
            <a:off x="8271873" y="2436125"/>
            <a:ext cx="457200" cy="619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0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0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1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6" name="Google Shape;326;p30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0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328" name="Google Shape;32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0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333" name="Google Shape;33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47450"/>
            <a:ext cx="1956900" cy="74718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5" name="Google Shape;335;p30"/>
          <p:cNvSpPr txBox="1"/>
          <p:nvPr/>
        </p:nvSpPr>
        <p:spPr>
          <a:xfrm>
            <a:off x="5542550" y="2670525"/>
            <a:ext cx="2047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Chain rule: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336" name="Google Shape;336;p30"/>
          <p:cNvCxnSpPr>
            <a:stCxn id="337" idx="0"/>
            <a:endCxn id="338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9" name="Google Shape;339;p30"/>
          <p:cNvPicPr preferRelativeResize="0"/>
          <p:nvPr/>
        </p:nvPicPr>
        <p:blipFill rotWithShape="1">
          <a:blip r:embed="rId9">
            <a:alphaModFix/>
          </a:blip>
          <a:srcRect b="0" l="35262" r="36338" t="0"/>
          <a:stretch/>
        </p:blipFill>
        <p:spPr>
          <a:xfrm>
            <a:off x="8271873" y="2436125"/>
            <a:ext cx="457200" cy="619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30"/>
          <p:cNvPicPr preferRelativeResize="0"/>
          <p:nvPr/>
        </p:nvPicPr>
        <p:blipFill rotWithShape="1">
          <a:blip r:embed="rId9">
            <a:alphaModFix/>
          </a:blip>
          <a:srcRect b="0" l="35262" r="36338" t="0"/>
          <a:stretch/>
        </p:blipFill>
        <p:spPr>
          <a:xfrm>
            <a:off x="5510313" y="3171387"/>
            <a:ext cx="504456" cy="6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0"/>
          <p:cNvPicPr preferRelativeResize="0"/>
          <p:nvPr/>
        </p:nvPicPr>
        <p:blipFill rotWithShape="1">
          <a:blip r:embed="rId8">
            <a:alphaModFix/>
          </a:blip>
          <a:srcRect b="0" l="53855" r="26252" t="0"/>
          <a:stretch/>
        </p:blipFill>
        <p:spPr>
          <a:xfrm>
            <a:off x="6900100" y="3185925"/>
            <a:ext cx="504450" cy="6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1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1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9" name="Google Shape;3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1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1" name="Google Shape;351;p3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1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353" name="Google Shape;35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1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358" name="Google Shape;358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1"/>
          <p:cNvCxnSpPr>
            <a:stCxn id="360" idx="0"/>
            <a:endCxn id="351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1" name="Google Shape;361;p31"/>
          <p:cNvPicPr preferRelativeResize="0"/>
          <p:nvPr/>
        </p:nvPicPr>
        <p:blipFill rotWithShape="1">
          <a:blip r:embed="rId9">
            <a:alphaModFix/>
          </a:blip>
          <a:srcRect b="0" l="0" r="73509" t="0"/>
          <a:stretch/>
        </p:blipFill>
        <p:spPr>
          <a:xfrm>
            <a:off x="8262702" y="2436000"/>
            <a:ext cx="426475" cy="619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2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2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1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1" name="Google Shape;371;p32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372" name="Google Shape;37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377" name="Google Shape;37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32"/>
          <p:cNvCxnSpPr>
            <a:stCxn id="379" idx="0"/>
            <a:endCxn id="380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1" name="Google Shape;381;p32"/>
          <p:cNvPicPr preferRelativeResize="0"/>
          <p:nvPr/>
        </p:nvPicPr>
        <p:blipFill rotWithShape="1">
          <a:blip r:embed="rId9">
            <a:alphaModFix/>
          </a:blip>
          <a:srcRect b="0" l="0" r="73509" t="0"/>
          <a:stretch/>
        </p:blipFill>
        <p:spPr>
          <a:xfrm>
            <a:off x="8262702" y="2436000"/>
            <a:ext cx="426475" cy="619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2" name="Google Shape;382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900" cy="74718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3" name="Google Shape;383;p32"/>
          <p:cNvSpPr txBox="1"/>
          <p:nvPr/>
        </p:nvSpPr>
        <p:spPr>
          <a:xfrm>
            <a:off x="5542550" y="2670525"/>
            <a:ext cx="2047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Chain rule:</a:t>
            </a:r>
            <a:endParaRPr sz="24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33"/>
          <p:cNvSpPr/>
          <p:nvPr/>
        </p:nvSpPr>
        <p:spPr>
          <a:xfrm>
            <a:off x="2976200" y="494750"/>
            <a:ext cx="3494700" cy="34947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</a:t>
            </a:r>
            <a:endParaRPr sz="4800"/>
          </a:p>
        </p:txBody>
      </p:sp>
      <p:cxnSp>
        <p:nvCxnSpPr>
          <p:cNvPr id="390" name="Google Shape;390;p33"/>
          <p:cNvCxnSpPr/>
          <p:nvPr/>
        </p:nvCxnSpPr>
        <p:spPr>
          <a:xfrm flipH="1" rot="10800000">
            <a:off x="702175" y="2976175"/>
            <a:ext cx="2409900" cy="8139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33"/>
          <p:cNvCxnSpPr/>
          <p:nvPr/>
        </p:nvCxnSpPr>
        <p:spPr>
          <a:xfrm>
            <a:off x="989425" y="470775"/>
            <a:ext cx="2194200" cy="9336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33"/>
          <p:cNvCxnSpPr>
            <a:stCxn id="389" idx="6"/>
          </p:cNvCxnSpPr>
          <p:nvPr/>
        </p:nvCxnSpPr>
        <p:spPr>
          <a:xfrm>
            <a:off x="6470900" y="2242100"/>
            <a:ext cx="22743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3" name="Google Shape;3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3" y="2331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4" name="Google Shape;3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3" y="3061025"/>
            <a:ext cx="295275" cy="36195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5" name="Google Shape;39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8" y="17587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6" name="Google Shape;396;p33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  <a:endParaRPr sz="3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4294967295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sz="1300">
              <a:solidFill>
                <a:schemeClr val="dk1"/>
              </a:solidFill>
            </a:endParaRPr>
          </a:p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Another help session this Friday</a:t>
            </a:r>
            <a:endParaRPr sz="3600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457200" y="867600"/>
            <a:ext cx="8229600" cy="3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/>
              <a:t>On vector and matrix derivatives and backprop.</a:t>
            </a:r>
            <a:endParaRPr sz="2400"/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34"/>
          <p:cNvSpPr/>
          <p:nvPr/>
        </p:nvSpPr>
        <p:spPr>
          <a:xfrm>
            <a:off x="2976200" y="494750"/>
            <a:ext cx="3494700" cy="34947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</a:t>
            </a:r>
            <a:endParaRPr sz="4800"/>
          </a:p>
        </p:txBody>
      </p:sp>
      <p:cxnSp>
        <p:nvCxnSpPr>
          <p:cNvPr id="403" name="Google Shape;403;p34"/>
          <p:cNvCxnSpPr/>
          <p:nvPr/>
        </p:nvCxnSpPr>
        <p:spPr>
          <a:xfrm flipH="1" rot="10800000">
            <a:off x="702175" y="2976175"/>
            <a:ext cx="2409900" cy="8139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34"/>
          <p:cNvCxnSpPr/>
          <p:nvPr/>
        </p:nvCxnSpPr>
        <p:spPr>
          <a:xfrm>
            <a:off x="989425" y="470775"/>
            <a:ext cx="2194200" cy="9336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34"/>
          <p:cNvCxnSpPr>
            <a:stCxn id="402" idx="6"/>
          </p:cNvCxnSpPr>
          <p:nvPr/>
        </p:nvCxnSpPr>
        <p:spPr>
          <a:xfrm>
            <a:off x="6470900" y="2242100"/>
            <a:ext cx="22743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6" name="Google Shape;4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3" y="2331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7" name="Google Shape;4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3" y="3061025"/>
            <a:ext cx="295275" cy="36195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8" name="Google Shape;40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8" y="17587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9" name="Google Shape;409;p34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  <a:endParaRPr sz="3000">
              <a:solidFill>
                <a:srgbClr val="38761D"/>
              </a:solidFill>
            </a:endParaRPr>
          </a:p>
        </p:txBody>
      </p:sp>
      <p:pic>
        <p:nvPicPr>
          <p:cNvPr id="410" name="Google Shape;41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3" y="1290438"/>
            <a:ext cx="485775" cy="6381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1" name="Google Shape;41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3" y="2493038"/>
            <a:ext cx="409575" cy="7048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2" name="Google Shape;412;p34"/>
          <p:cNvSpPr txBox="1"/>
          <p:nvPr/>
        </p:nvSpPr>
        <p:spPr>
          <a:xfrm>
            <a:off x="3945275" y="893675"/>
            <a:ext cx="21144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“local gradient”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35"/>
          <p:cNvSpPr/>
          <p:nvPr/>
        </p:nvSpPr>
        <p:spPr>
          <a:xfrm>
            <a:off x="2976200" y="494750"/>
            <a:ext cx="3494700" cy="34947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</a:t>
            </a:r>
            <a:endParaRPr sz="4800"/>
          </a:p>
        </p:txBody>
      </p:sp>
      <p:cxnSp>
        <p:nvCxnSpPr>
          <p:cNvPr id="419" name="Google Shape;419;p35"/>
          <p:cNvCxnSpPr/>
          <p:nvPr/>
        </p:nvCxnSpPr>
        <p:spPr>
          <a:xfrm flipH="1" rot="10800000">
            <a:off x="702175" y="2976175"/>
            <a:ext cx="2409900" cy="8139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35"/>
          <p:cNvCxnSpPr/>
          <p:nvPr/>
        </p:nvCxnSpPr>
        <p:spPr>
          <a:xfrm>
            <a:off x="989425" y="470775"/>
            <a:ext cx="2194200" cy="9336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35"/>
          <p:cNvCxnSpPr>
            <a:stCxn id="418" idx="6"/>
          </p:cNvCxnSpPr>
          <p:nvPr/>
        </p:nvCxnSpPr>
        <p:spPr>
          <a:xfrm>
            <a:off x="6470900" y="2242100"/>
            <a:ext cx="22743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2" name="Google Shape;4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3" y="2331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3" name="Google Shape;4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3" y="3061025"/>
            <a:ext cx="295275" cy="36195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4" name="Google Shape;42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8" y="17587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5" name="Google Shape;425;p35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  <a:endParaRPr sz="3000">
              <a:solidFill>
                <a:srgbClr val="38761D"/>
              </a:solidFill>
            </a:endParaRPr>
          </a:p>
        </p:txBody>
      </p:sp>
      <p:pic>
        <p:nvPicPr>
          <p:cNvPr id="426" name="Google Shape;42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3" y="1290438"/>
            <a:ext cx="485775" cy="6381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7" name="Google Shape;42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3" y="2493038"/>
            <a:ext cx="409575" cy="7048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8" name="Google Shape;428;p35"/>
          <p:cNvSpPr txBox="1"/>
          <p:nvPr/>
        </p:nvSpPr>
        <p:spPr>
          <a:xfrm>
            <a:off x="3945275" y="893675"/>
            <a:ext cx="21144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“local gradient”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429" name="Google Shape;429;p35"/>
          <p:cNvCxnSpPr/>
          <p:nvPr/>
        </p:nvCxnSpPr>
        <p:spPr>
          <a:xfrm rot="10800000">
            <a:off x="6471113" y="2433625"/>
            <a:ext cx="2226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0" name="Google Shape;43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988" y="2555188"/>
            <a:ext cx="514350" cy="6762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1" name="Google Shape;431;p35"/>
          <p:cNvSpPr txBox="1"/>
          <p:nvPr/>
        </p:nvSpPr>
        <p:spPr>
          <a:xfrm>
            <a:off x="6712600" y="354457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gradients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2976200" y="494750"/>
            <a:ext cx="3494700" cy="34947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</a:t>
            </a:r>
            <a:endParaRPr sz="4800"/>
          </a:p>
        </p:txBody>
      </p:sp>
      <p:cxnSp>
        <p:nvCxnSpPr>
          <p:cNvPr id="438" name="Google Shape;438;p36"/>
          <p:cNvCxnSpPr/>
          <p:nvPr/>
        </p:nvCxnSpPr>
        <p:spPr>
          <a:xfrm flipH="1" rot="10800000">
            <a:off x="702175" y="2976175"/>
            <a:ext cx="2409900" cy="8139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36"/>
          <p:cNvCxnSpPr/>
          <p:nvPr/>
        </p:nvCxnSpPr>
        <p:spPr>
          <a:xfrm>
            <a:off x="989425" y="470775"/>
            <a:ext cx="2194200" cy="9336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36"/>
          <p:cNvCxnSpPr>
            <a:stCxn id="437" idx="6"/>
          </p:cNvCxnSpPr>
          <p:nvPr/>
        </p:nvCxnSpPr>
        <p:spPr>
          <a:xfrm>
            <a:off x="6470900" y="2242100"/>
            <a:ext cx="22743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1" name="Google Shape;4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3" y="2331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2" name="Google Shape;4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3" y="3061025"/>
            <a:ext cx="295275" cy="36195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3" name="Google Shape;44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8" y="17587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44" name="Google Shape;444;p36"/>
          <p:cNvCxnSpPr/>
          <p:nvPr/>
        </p:nvCxnSpPr>
        <p:spPr>
          <a:xfrm rot="10800000">
            <a:off x="6471113" y="2433625"/>
            <a:ext cx="2226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36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  <a:endParaRPr sz="3000">
              <a:solidFill>
                <a:srgbClr val="38761D"/>
              </a:solidFill>
            </a:endParaRPr>
          </a:p>
        </p:txBody>
      </p:sp>
      <p:pic>
        <p:nvPicPr>
          <p:cNvPr id="446" name="Google Shape;44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8" y="2555188"/>
            <a:ext cx="514350" cy="6762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7" name="Google Shape;44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3" y="1290438"/>
            <a:ext cx="485775" cy="6381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8" name="Google Shape;44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3" y="2493038"/>
            <a:ext cx="409575" cy="7048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9" name="Google Shape;449;p36"/>
          <p:cNvSpPr txBox="1"/>
          <p:nvPr/>
        </p:nvSpPr>
        <p:spPr>
          <a:xfrm>
            <a:off x="6712600" y="354457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gradients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450" name="Google Shape;450;p36"/>
          <p:cNvSpPr txBox="1"/>
          <p:nvPr/>
        </p:nvSpPr>
        <p:spPr>
          <a:xfrm>
            <a:off x="3945275" y="893675"/>
            <a:ext cx="21144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“local gradient”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451" name="Google Shape;451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854575" y="1126662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6"/>
          <p:cNvSpPr/>
          <p:nvPr/>
        </p:nvSpPr>
        <p:spPr>
          <a:xfrm rot="1570464">
            <a:off x="895172" y="839041"/>
            <a:ext cx="590336" cy="63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3" name="Google Shape;453;p36"/>
          <p:cNvCxnSpPr/>
          <p:nvPr/>
        </p:nvCxnSpPr>
        <p:spPr>
          <a:xfrm rot="10800000">
            <a:off x="948800" y="608525"/>
            <a:ext cx="2147100" cy="94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7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37"/>
          <p:cNvSpPr/>
          <p:nvPr/>
        </p:nvSpPr>
        <p:spPr>
          <a:xfrm>
            <a:off x="2976200" y="494750"/>
            <a:ext cx="3494700" cy="34947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</a:t>
            </a:r>
            <a:endParaRPr sz="4800"/>
          </a:p>
        </p:txBody>
      </p:sp>
      <p:cxnSp>
        <p:nvCxnSpPr>
          <p:cNvPr id="460" name="Google Shape;460;p37"/>
          <p:cNvCxnSpPr/>
          <p:nvPr/>
        </p:nvCxnSpPr>
        <p:spPr>
          <a:xfrm flipH="1" rot="10800000">
            <a:off x="702175" y="2976175"/>
            <a:ext cx="2409900" cy="8139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37"/>
          <p:cNvCxnSpPr/>
          <p:nvPr/>
        </p:nvCxnSpPr>
        <p:spPr>
          <a:xfrm>
            <a:off x="989425" y="470775"/>
            <a:ext cx="2194200" cy="9336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37"/>
          <p:cNvCxnSpPr>
            <a:stCxn id="459" idx="6"/>
          </p:cNvCxnSpPr>
          <p:nvPr/>
        </p:nvCxnSpPr>
        <p:spPr>
          <a:xfrm>
            <a:off x="6470900" y="2242100"/>
            <a:ext cx="22743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3" name="Google Shape;4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3" y="2331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4" name="Google Shape;4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3" y="3061025"/>
            <a:ext cx="295275" cy="36195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5" name="Google Shape;46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8" y="17587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66" name="Google Shape;466;p37"/>
          <p:cNvCxnSpPr/>
          <p:nvPr/>
        </p:nvCxnSpPr>
        <p:spPr>
          <a:xfrm rot="10800000">
            <a:off x="6471113" y="2433625"/>
            <a:ext cx="2226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7" name="Google Shape;467;p37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  <a:endParaRPr sz="3000">
              <a:solidFill>
                <a:srgbClr val="38761D"/>
              </a:solidFill>
            </a:endParaRPr>
          </a:p>
        </p:txBody>
      </p:sp>
      <p:pic>
        <p:nvPicPr>
          <p:cNvPr id="468" name="Google Shape;46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8" y="2555188"/>
            <a:ext cx="514350" cy="6762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9" name="Google Shape;46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3" y="1290438"/>
            <a:ext cx="485775" cy="6381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0" name="Google Shape;470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3" y="2493038"/>
            <a:ext cx="409575" cy="7048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1" name="Google Shape;471;p37"/>
          <p:cNvSpPr txBox="1"/>
          <p:nvPr/>
        </p:nvSpPr>
        <p:spPr>
          <a:xfrm>
            <a:off x="6712600" y="354457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gradients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472" name="Google Shape;472;p37"/>
          <p:cNvSpPr txBox="1"/>
          <p:nvPr/>
        </p:nvSpPr>
        <p:spPr>
          <a:xfrm>
            <a:off x="3945275" y="893675"/>
            <a:ext cx="21144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“local gradient”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473" name="Google Shape;473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854575" y="1126662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7"/>
          <p:cNvSpPr/>
          <p:nvPr/>
        </p:nvSpPr>
        <p:spPr>
          <a:xfrm rot="1570464">
            <a:off x="895172" y="839041"/>
            <a:ext cx="590336" cy="63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3492299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7"/>
          <p:cNvSpPr/>
          <p:nvPr/>
        </p:nvSpPr>
        <p:spPr>
          <a:xfrm rot="-1146435">
            <a:off x="1284216" y="3750213"/>
            <a:ext cx="590217" cy="638226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7" name="Google Shape;477;p37"/>
          <p:cNvCxnSpPr/>
          <p:nvPr/>
        </p:nvCxnSpPr>
        <p:spPr>
          <a:xfrm rot="10800000">
            <a:off x="948800" y="608525"/>
            <a:ext cx="2147100" cy="94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37"/>
          <p:cNvCxnSpPr/>
          <p:nvPr/>
        </p:nvCxnSpPr>
        <p:spPr>
          <a:xfrm flipH="1">
            <a:off x="773875" y="3105100"/>
            <a:ext cx="2386200" cy="780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8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4" name="Google Shape;484;p38"/>
          <p:cNvSpPr/>
          <p:nvPr/>
        </p:nvSpPr>
        <p:spPr>
          <a:xfrm>
            <a:off x="2976200" y="494750"/>
            <a:ext cx="3494700" cy="34947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</a:t>
            </a:r>
            <a:endParaRPr sz="4800"/>
          </a:p>
        </p:txBody>
      </p:sp>
      <p:cxnSp>
        <p:nvCxnSpPr>
          <p:cNvPr id="485" name="Google Shape;485;p38"/>
          <p:cNvCxnSpPr/>
          <p:nvPr/>
        </p:nvCxnSpPr>
        <p:spPr>
          <a:xfrm flipH="1" rot="10800000">
            <a:off x="702175" y="2976175"/>
            <a:ext cx="2409900" cy="8139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38"/>
          <p:cNvCxnSpPr/>
          <p:nvPr/>
        </p:nvCxnSpPr>
        <p:spPr>
          <a:xfrm>
            <a:off x="989425" y="470775"/>
            <a:ext cx="2194200" cy="9336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38"/>
          <p:cNvCxnSpPr>
            <a:stCxn id="484" idx="6"/>
          </p:cNvCxnSpPr>
          <p:nvPr/>
        </p:nvCxnSpPr>
        <p:spPr>
          <a:xfrm>
            <a:off x="6470900" y="2242100"/>
            <a:ext cx="22743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8" name="Google Shape;4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3" y="2331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9" name="Google Shape;4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3" y="3061025"/>
            <a:ext cx="295275" cy="36195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0" name="Google Shape;49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8" y="17587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91" name="Google Shape;491;p38"/>
          <p:cNvCxnSpPr/>
          <p:nvPr/>
        </p:nvCxnSpPr>
        <p:spPr>
          <a:xfrm rot="10800000">
            <a:off x="6471113" y="2433625"/>
            <a:ext cx="2226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" name="Google Shape;492;p38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  <a:endParaRPr sz="3000">
              <a:solidFill>
                <a:srgbClr val="38761D"/>
              </a:solidFill>
            </a:endParaRPr>
          </a:p>
        </p:txBody>
      </p:sp>
      <p:pic>
        <p:nvPicPr>
          <p:cNvPr id="493" name="Google Shape;49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8" y="2555188"/>
            <a:ext cx="514350" cy="6762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4" name="Google Shape;49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3" y="1290438"/>
            <a:ext cx="485775" cy="6381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5" name="Google Shape;495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3" y="2493038"/>
            <a:ext cx="409575" cy="7048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6" name="Google Shape;496;p38"/>
          <p:cNvSpPr txBox="1"/>
          <p:nvPr/>
        </p:nvSpPr>
        <p:spPr>
          <a:xfrm>
            <a:off x="6712600" y="354457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gradients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497" name="Google Shape;497;p38"/>
          <p:cNvSpPr txBox="1"/>
          <p:nvPr/>
        </p:nvSpPr>
        <p:spPr>
          <a:xfrm>
            <a:off x="3945275" y="893675"/>
            <a:ext cx="21144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“local gradient”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498" name="Google Shape;498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854575" y="1126662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8"/>
          <p:cNvSpPr/>
          <p:nvPr/>
        </p:nvSpPr>
        <p:spPr>
          <a:xfrm rot="1570464">
            <a:off x="895172" y="839041"/>
            <a:ext cx="590336" cy="63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3492299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8"/>
          <p:cNvSpPr/>
          <p:nvPr/>
        </p:nvSpPr>
        <p:spPr>
          <a:xfrm rot="-1146435">
            <a:off x="1284216" y="3750213"/>
            <a:ext cx="590217" cy="638226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2" name="Google Shape;502;p38"/>
          <p:cNvCxnSpPr/>
          <p:nvPr/>
        </p:nvCxnSpPr>
        <p:spPr>
          <a:xfrm rot="10800000">
            <a:off x="948800" y="608525"/>
            <a:ext cx="2147100" cy="94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38"/>
          <p:cNvCxnSpPr/>
          <p:nvPr/>
        </p:nvCxnSpPr>
        <p:spPr>
          <a:xfrm flipH="1">
            <a:off x="773875" y="3105100"/>
            <a:ext cx="2386200" cy="780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" name="Google Shape;504;p38"/>
          <p:cNvSpPr/>
          <p:nvPr/>
        </p:nvSpPr>
        <p:spPr>
          <a:xfrm>
            <a:off x="-2292200" y="-2282450"/>
            <a:ext cx="3494700" cy="34947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505" name="Google Shape;505;p38"/>
          <p:cNvSpPr/>
          <p:nvPr/>
        </p:nvSpPr>
        <p:spPr>
          <a:xfrm>
            <a:off x="-2792525" y="2626300"/>
            <a:ext cx="3494700" cy="34947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9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1" name="Google Shape;5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9"/>
          <p:cNvSpPr txBox="1"/>
          <p:nvPr/>
        </p:nvSpPr>
        <p:spPr>
          <a:xfrm>
            <a:off x="126800" y="11797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Another example:</a:t>
            </a:r>
            <a:endParaRPr sz="2400"/>
          </a:p>
        </p:txBody>
      </p:sp>
      <p:pic>
        <p:nvPicPr>
          <p:cNvPr id="513" name="Google Shape;51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1" cy="236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9"/>
          <p:cNvSpPr/>
          <p:nvPr/>
        </p:nvSpPr>
        <p:spPr>
          <a:xfrm>
            <a:off x="1577325" y="1078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9"/>
          <p:cNvSpPr/>
          <p:nvPr/>
        </p:nvSpPr>
        <p:spPr>
          <a:xfrm>
            <a:off x="1577325" y="15734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9"/>
          <p:cNvSpPr/>
          <p:nvPr/>
        </p:nvSpPr>
        <p:spPr>
          <a:xfrm>
            <a:off x="1577325" y="20681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9"/>
          <p:cNvSpPr/>
          <p:nvPr/>
        </p:nvSpPr>
        <p:spPr>
          <a:xfrm>
            <a:off x="1610675" y="257765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9"/>
          <p:cNvSpPr/>
          <p:nvPr/>
        </p:nvSpPr>
        <p:spPr>
          <a:xfrm>
            <a:off x="1610675" y="30871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9"/>
          <p:cNvSpPr/>
          <p:nvPr/>
        </p:nvSpPr>
        <p:spPr>
          <a:xfrm>
            <a:off x="2436300" y="231700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9"/>
          <p:cNvSpPr/>
          <p:nvPr/>
        </p:nvSpPr>
        <p:spPr>
          <a:xfrm>
            <a:off x="2436300" y="134358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9"/>
          <p:cNvSpPr/>
          <p:nvPr/>
        </p:nvSpPr>
        <p:spPr>
          <a:xfrm>
            <a:off x="3291675" y="18405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9"/>
          <p:cNvSpPr/>
          <p:nvPr/>
        </p:nvSpPr>
        <p:spPr>
          <a:xfrm>
            <a:off x="4188075" y="245842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9"/>
          <p:cNvSpPr/>
          <p:nvPr/>
        </p:nvSpPr>
        <p:spPr>
          <a:xfrm>
            <a:off x="5054750" y="2458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5921425" y="2458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88100" y="2458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9"/>
          <p:cNvSpPr/>
          <p:nvPr/>
        </p:nvSpPr>
        <p:spPr>
          <a:xfrm>
            <a:off x="7608625" y="2458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0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0"/>
          <p:cNvSpPr txBox="1"/>
          <p:nvPr/>
        </p:nvSpPr>
        <p:spPr>
          <a:xfrm>
            <a:off x="126800" y="11797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Another example:</a:t>
            </a:r>
            <a:endParaRPr sz="2400"/>
          </a:p>
        </p:txBody>
      </p:sp>
      <p:pic>
        <p:nvPicPr>
          <p:cNvPr id="534" name="Google Shape;5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7" name="Google Shape;537;p4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8" name="Google Shape;538;p40"/>
          <p:cNvSpPr/>
          <p:nvPr/>
        </p:nvSpPr>
        <p:spPr>
          <a:xfrm>
            <a:off x="1577325" y="1078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0"/>
          <p:cNvSpPr/>
          <p:nvPr/>
        </p:nvSpPr>
        <p:spPr>
          <a:xfrm>
            <a:off x="1577325" y="15734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0"/>
          <p:cNvSpPr/>
          <p:nvPr/>
        </p:nvSpPr>
        <p:spPr>
          <a:xfrm>
            <a:off x="1577325" y="20681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0"/>
          <p:cNvSpPr/>
          <p:nvPr/>
        </p:nvSpPr>
        <p:spPr>
          <a:xfrm>
            <a:off x="1610675" y="257765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0"/>
          <p:cNvSpPr/>
          <p:nvPr/>
        </p:nvSpPr>
        <p:spPr>
          <a:xfrm>
            <a:off x="1610675" y="30871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0"/>
          <p:cNvSpPr/>
          <p:nvPr/>
        </p:nvSpPr>
        <p:spPr>
          <a:xfrm>
            <a:off x="2436300" y="231700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0"/>
          <p:cNvSpPr/>
          <p:nvPr/>
        </p:nvSpPr>
        <p:spPr>
          <a:xfrm>
            <a:off x="2436300" y="134358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0"/>
          <p:cNvSpPr/>
          <p:nvPr/>
        </p:nvSpPr>
        <p:spPr>
          <a:xfrm>
            <a:off x="3291675" y="18405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0"/>
          <p:cNvSpPr/>
          <p:nvPr/>
        </p:nvSpPr>
        <p:spPr>
          <a:xfrm>
            <a:off x="4188075" y="245842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0"/>
          <p:cNvSpPr/>
          <p:nvPr/>
        </p:nvSpPr>
        <p:spPr>
          <a:xfrm>
            <a:off x="5054750" y="2458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0"/>
          <p:cNvSpPr/>
          <p:nvPr/>
        </p:nvSpPr>
        <p:spPr>
          <a:xfrm>
            <a:off x="5921425" y="2458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0"/>
          <p:cNvSpPr/>
          <p:nvPr/>
        </p:nvSpPr>
        <p:spPr>
          <a:xfrm>
            <a:off x="6788100" y="2458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1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5" name="Google Shape;5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1"/>
          <p:cNvSpPr txBox="1"/>
          <p:nvPr/>
        </p:nvSpPr>
        <p:spPr>
          <a:xfrm>
            <a:off x="126800" y="11797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Another example:</a:t>
            </a:r>
            <a:endParaRPr sz="2400"/>
          </a:p>
        </p:txBody>
      </p:sp>
      <p:pic>
        <p:nvPicPr>
          <p:cNvPr id="557" name="Google Shape;5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0" name="Google Shape;560;p4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" name="Google Shape;561;p41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1"/>
          <p:cNvSpPr/>
          <p:nvPr/>
        </p:nvSpPr>
        <p:spPr>
          <a:xfrm>
            <a:off x="4756875" y="3197275"/>
            <a:ext cx="4222200" cy="65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1"/>
          <p:cNvSpPr/>
          <p:nvPr/>
        </p:nvSpPr>
        <p:spPr>
          <a:xfrm>
            <a:off x="1577325" y="1078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1"/>
          <p:cNvSpPr/>
          <p:nvPr/>
        </p:nvSpPr>
        <p:spPr>
          <a:xfrm>
            <a:off x="1577325" y="15734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1"/>
          <p:cNvSpPr/>
          <p:nvPr/>
        </p:nvSpPr>
        <p:spPr>
          <a:xfrm>
            <a:off x="1577325" y="20681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1"/>
          <p:cNvSpPr/>
          <p:nvPr/>
        </p:nvSpPr>
        <p:spPr>
          <a:xfrm>
            <a:off x="1610675" y="257765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1"/>
          <p:cNvSpPr/>
          <p:nvPr/>
        </p:nvSpPr>
        <p:spPr>
          <a:xfrm>
            <a:off x="1610675" y="30871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1"/>
          <p:cNvSpPr/>
          <p:nvPr/>
        </p:nvSpPr>
        <p:spPr>
          <a:xfrm>
            <a:off x="2436300" y="231700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1"/>
          <p:cNvSpPr/>
          <p:nvPr/>
        </p:nvSpPr>
        <p:spPr>
          <a:xfrm>
            <a:off x="2436300" y="134358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1"/>
          <p:cNvSpPr/>
          <p:nvPr/>
        </p:nvSpPr>
        <p:spPr>
          <a:xfrm>
            <a:off x="3291675" y="18405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1"/>
          <p:cNvSpPr/>
          <p:nvPr/>
        </p:nvSpPr>
        <p:spPr>
          <a:xfrm>
            <a:off x="4188075" y="245842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1"/>
          <p:cNvSpPr/>
          <p:nvPr/>
        </p:nvSpPr>
        <p:spPr>
          <a:xfrm>
            <a:off x="5054750" y="2458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1"/>
          <p:cNvSpPr/>
          <p:nvPr/>
        </p:nvSpPr>
        <p:spPr>
          <a:xfrm>
            <a:off x="5921425" y="2458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1"/>
          <p:cNvSpPr/>
          <p:nvPr/>
        </p:nvSpPr>
        <p:spPr>
          <a:xfrm>
            <a:off x="6788100" y="2458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2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0" name="Google Shape;5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2"/>
          <p:cNvSpPr txBox="1"/>
          <p:nvPr/>
        </p:nvSpPr>
        <p:spPr>
          <a:xfrm>
            <a:off x="126800" y="11797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Another example:</a:t>
            </a:r>
            <a:endParaRPr sz="2400"/>
          </a:p>
        </p:txBody>
      </p:sp>
      <p:pic>
        <p:nvPicPr>
          <p:cNvPr id="582" name="Google Shape;5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5" name="Google Shape;585;p42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42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2"/>
          <p:cNvSpPr/>
          <p:nvPr/>
        </p:nvSpPr>
        <p:spPr>
          <a:xfrm>
            <a:off x="4756875" y="3197275"/>
            <a:ext cx="4222200" cy="65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2"/>
          <p:cNvSpPr/>
          <p:nvPr/>
        </p:nvSpPr>
        <p:spPr>
          <a:xfrm>
            <a:off x="1577325" y="1078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2"/>
          <p:cNvSpPr/>
          <p:nvPr/>
        </p:nvSpPr>
        <p:spPr>
          <a:xfrm>
            <a:off x="1577325" y="15734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2"/>
          <p:cNvSpPr/>
          <p:nvPr/>
        </p:nvSpPr>
        <p:spPr>
          <a:xfrm>
            <a:off x="1577325" y="20681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2"/>
          <p:cNvSpPr/>
          <p:nvPr/>
        </p:nvSpPr>
        <p:spPr>
          <a:xfrm>
            <a:off x="1610675" y="257765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2"/>
          <p:cNvSpPr/>
          <p:nvPr/>
        </p:nvSpPr>
        <p:spPr>
          <a:xfrm>
            <a:off x="1610675" y="30871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2"/>
          <p:cNvSpPr/>
          <p:nvPr/>
        </p:nvSpPr>
        <p:spPr>
          <a:xfrm>
            <a:off x="2436300" y="231700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2"/>
          <p:cNvSpPr/>
          <p:nvPr/>
        </p:nvSpPr>
        <p:spPr>
          <a:xfrm>
            <a:off x="2436300" y="134358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2"/>
          <p:cNvSpPr/>
          <p:nvPr/>
        </p:nvSpPr>
        <p:spPr>
          <a:xfrm>
            <a:off x="3291675" y="18405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2"/>
          <p:cNvSpPr/>
          <p:nvPr/>
        </p:nvSpPr>
        <p:spPr>
          <a:xfrm>
            <a:off x="4188075" y="245842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2"/>
          <p:cNvSpPr/>
          <p:nvPr/>
        </p:nvSpPr>
        <p:spPr>
          <a:xfrm>
            <a:off x="5054750" y="2458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2"/>
          <p:cNvSpPr/>
          <p:nvPr/>
        </p:nvSpPr>
        <p:spPr>
          <a:xfrm>
            <a:off x="5921425" y="2458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9" name="Google Shape;59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2100" y="1573468"/>
            <a:ext cx="1776954" cy="3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3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5" name="Google Shape;6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3"/>
          <p:cNvSpPr txBox="1"/>
          <p:nvPr/>
        </p:nvSpPr>
        <p:spPr>
          <a:xfrm>
            <a:off x="126800" y="11797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Another example:</a:t>
            </a:r>
            <a:endParaRPr sz="2400"/>
          </a:p>
        </p:txBody>
      </p:sp>
      <p:pic>
        <p:nvPicPr>
          <p:cNvPr id="607" name="Google Shape;60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" name="Google Shape;610;p43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43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3"/>
          <p:cNvSpPr/>
          <p:nvPr/>
        </p:nvSpPr>
        <p:spPr>
          <a:xfrm>
            <a:off x="4756875" y="3818300"/>
            <a:ext cx="4222200" cy="51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3"/>
          <p:cNvSpPr/>
          <p:nvPr/>
        </p:nvSpPr>
        <p:spPr>
          <a:xfrm>
            <a:off x="1577325" y="1078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3"/>
          <p:cNvSpPr/>
          <p:nvPr/>
        </p:nvSpPr>
        <p:spPr>
          <a:xfrm>
            <a:off x="1577325" y="15734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3"/>
          <p:cNvSpPr/>
          <p:nvPr/>
        </p:nvSpPr>
        <p:spPr>
          <a:xfrm>
            <a:off x="1577325" y="20681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3"/>
          <p:cNvSpPr/>
          <p:nvPr/>
        </p:nvSpPr>
        <p:spPr>
          <a:xfrm>
            <a:off x="1610675" y="257765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3"/>
          <p:cNvSpPr/>
          <p:nvPr/>
        </p:nvSpPr>
        <p:spPr>
          <a:xfrm>
            <a:off x="1610675" y="30871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3"/>
          <p:cNvSpPr/>
          <p:nvPr/>
        </p:nvSpPr>
        <p:spPr>
          <a:xfrm>
            <a:off x="2436300" y="231700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3"/>
          <p:cNvSpPr/>
          <p:nvPr/>
        </p:nvSpPr>
        <p:spPr>
          <a:xfrm>
            <a:off x="2436300" y="134358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3"/>
          <p:cNvSpPr/>
          <p:nvPr/>
        </p:nvSpPr>
        <p:spPr>
          <a:xfrm>
            <a:off x="3291675" y="18405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3"/>
          <p:cNvSpPr/>
          <p:nvPr/>
        </p:nvSpPr>
        <p:spPr>
          <a:xfrm>
            <a:off x="4188075" y="245842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3"/>
          <p:cNvSpPr/>
          <p:nvPr/>
        </p:nvSpPr>
        <p:spPr>
          <a:xfrm>
            <a:off x="5054750" y="2458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3"/>
          <p:cNvSpPr/>
          <p:nvPr/>
        </p:nvSpPr>
        <p:spPr>
          <a:xfrm>
            <a:off x="5921425" y="2458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2274025" y="107325"/>
            <a:ext cx="50109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Computational Graph</a:t>
            </a:r>
            <a:endParaRPr sz="30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8" y="1267300"/>
            <a:ext cx="1495425" cy="495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" name="Google Shape;86;p17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cxnSp>
        <p:nvCxnSpPr>
          <p:cNvPr id="87" name="Google Shape;87;p17"/>
          <p:cNvCxnSpPr/>
          <p:nvPr/>
        </p:nvCxnSpPr>
        <p:spPr>
          <a:xfrm>
            <a:off x="1447000" y="1901800"/>
            <a:ext cx="5928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" name="Google Shape;88;p17"/>
          <p:cNvSpPr/>
          <p:nvPr/>
        </p:nvSpPr>
        <p:spPr>
          <a:xfrm>
            <a:off x="284450" y="2548900"/>
            <a:ext cx="933600" cy="957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cxnSp>
        <p:nvCxnSpPr>
          <p:cNvPr id="89" name="Google Shape;89;p17"/>
          <p:cNvCxnSpPr/>
          <p:nvPr/>
        </p:nvCxnSpPr>
        <p:spPr>
          <a:xfrm flipH="1" rot="10800000">
            <a:off x="1393463" y="2548050"/>
            <a:ext cx="678300" cy="51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" name="Google Shape;90;p17"/>
          <p:cNvSpPr/>
          <p:nvPr/>
        </p:nvSpPr>
        <p:spPr>
          <a:xfrm>
            <a:off x="2191450" y="2090525"/>
            <a:ext cx="622500" cy="622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*</a:t>
            </a:r>
            <a:endParaRPr sz="3000"/>
          </a:p>
        </p:txBody>
      </p:sp>
      <p:cxnSp>
        <p:nvCxnSpPr>
          <p:cNvPr id="91" name="Google Shape;91;p17"/>
          <p:cNvCxnSpPr/>
          <p:nvPr/>
        </p:nvCxnSpPr>
        <p:spPr>
          <a:xfrm>
            <a:off x="2942413" y="2401775"/>
            <a:ext cx="124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6" y="1264262"/>
            <a:ext cx="4459825" cy="4781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" name="Google Shape;93;p17"/>
          <p:cNvSpPr/>
          <p:nvPr/>
        </p:nvSpPr>
        <p:spPr>
          <a:xfrm>
            <a:off x="4261800" y="2090525"/>
            <a:ext cx="622500" cy="622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hinge loss</a:t>
            </a:r>
            <a:endParaRPr sz="800"/>
          </a:p>
        </p:txBody>
      </p:sp>
      <p:cxnSp>
        <p:nvCxnSpPr>
          <p:cNvPr id="94" name="Google Shape;94;p17"/>
          <p:cNvCxnSpPr/>
          <p:nvPr/>
        </p:nvCxnSpPr>
        <p:spPr>
          <a:xfrm>
            <a:off x="5076638" y="2401775"/>
            <a:ext cx="81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7"/>
          <p:cNvCxnSpPr>
            <a:endCxn id="96" idx="4"/>
          </p:cNvCxnSpPr>
          <p:nvPr/>
        </p:nvCxnSpPr>
        <p:spPr>
          <a:xfrm flipH="1" rot="10800000">
            <a:off x="1456000" y="2604575"/>
            <a:ext cx="4798200" cy="725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7"/>
          <p:cNvSpPr/>
          <p:nvPr/>
        </p:nvSpPr>
        <p:spPr>
          <a:xfrm>
            <a:off x="4447650" y="2984975"/>
            <a:ext cx="622500" cy="6225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</a:t>
            </a:r>
            <a:endParaRPr sz="18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200" cy="405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" name="Google Shape;96;p17"/>
          <p:cNvSpPr/>
          <p:nvPr/>
        </p:nvSpPr>
        <p:spPr>
          <a:xfrm>
            <a:off x="6051400" y="2198975"/>
            <a:ext cx="405600" cy="405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+</a:t>
            </a:r>
            <a:endParaRPr sz="900"/>
          </a:p>
        </p:txBody>
      </p:sp>
      <p:cxnSp>
        <p:nvCxnSpPr>
          <p:cNvPr id="99" name="Google Shape;99;p17"/>
          <p:cNvCxnSpPr/>
          <p:nvPr/>
        </p:nvCxnSpPr>
        <p:spPr>
          <a:xfrm>
            <a:off x="6508913" y="2401775"/>
            <a:ext cx="81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" name="Google Shape;100;p17"/>
          <p:cNvSpPr txBox="1"/>
          <p:nvPr/>
        </p:nvSpPr>
        <p:spPr>
          <a:xfrm>
            <a:off x="7437250" y="2198975"/>
            <a:ext cx="327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</a:t>
            </a:r>
            <a:endParaRPr sz="1800"/>
          </a:p>
        </p:txBody>
      </p:sp>
      <p:sp>
        <p:nvSpPr>
          <p:cNvPr id="101" name="Google Shape;101;p17"/>
          <p:cNvSpPr txBox="1"/>
          <p:nvPr/>
        </p:nvSpPr>
        <p:spPr>
          <a:xfrm>
            <a:off x="3072800" y="2046044"/>
            <a:ext cx="11991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</a:t>
            </a:r>
            <a:r>
              <a:rPr lang="en"/>
              <a:t> (scores)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4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9" name="Google Shape;6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4"/>
          <p:cNvSpPr txBox="1"/>
          <p:nvPr/>
        </p:nvSpPr>
        <p:spPr>
          <a:xfrm>
            <a:off x="126800" y="11797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Another example:</a:t>
            </a:r>
            <a:endParaRPr sz="2400"/>
          </a:p>
        </p:txBody>
      </p:sp>
      <p:pic>
        <p:nvPicPr>
          <p:cNvPr id="631" name="Google Shape;6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4" name="Google Shape;634;p4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44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4"/>
          <p:cNvSpPr/>
          <p:nvPr/>
        </p:nvSpPr>
        <p:spPr>
          <a:xfrm>
            <a:off x="4756875" y="3818300"/>
            <a:ext cx="4222200" cy="51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4"/>
          <p:cNvSpPr/>
          <p:nvPr/>
        </p:nvSpPr>
        <p:spPr>
          <a:xfrm>
            <a:off x="1577325" y="1078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4"/>
          <p:cNvSpPr/>
          <p:nvPr/>
        </p:nvSpPr>
        <p:spPr>
          <a:xfrm>
            <a:off x="1577325" y="15734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4"/>
          <p:cNvSpPr/>
          <p:nvPr/>
        </p:nvSpPr>
        <p:spPr>
          <a:xfrm>
            <a:off x="1577325" y="20681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4"/>
          <p:cNvSpPr/>
          <p:nvPr/>
        </p:nvSpPr>
        <p:spPr>
          <a:xfrm>
            <a:off x="1610675" y="257765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4"/>
          <p:cNvSpPr/>
          <p:nvPr/>
        </p:nvSpPr>
        <p:spPr>
          <a:xfrm>
            <a:off x="1610675" y="30871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4"/>
          <p:cNvSpPr/>
          <p:nvPr/>
        </p:nvSpPr>
        <p:spPr>
          <a:xfrm>
            <a:off x="2436300" y="231700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4"/>
          <p:cNvSpPr/>
          <p:nvPr/>
        </p:nvSpPr>
        <p:spPr>
          <a:xfrm>
            <a:off x="2436300" y="134358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4"/>
          <p:cNvSpPr/>
          <p:nvPr/>
        </p:nvSpPr>
        <p:spPr>
          <a:xfrm>
            <a:off x="3291675" y="18405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4"/>
          <p:cNvSpPr/>
          <p:nvPr/>
        </p:nvSpPr>
        <p:spPr>
          <a:xfrm>
            <a:off x="4188075" y="245842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4"/>
          <p:cNvSpPr/>
          <p:nvPr/>
        </p:nvSpPr>
        <p:spPr>
          <a:xfrm>
            <a:off x="5054750" y="2458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7" name="Google Shape;64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8775" y="1656575"/>
            <a:ext cx="2101912" cy="291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5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3" name="Google Shape;6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5"/>
          <p:cNvSpPr txBox="1"/>
          <p:nvPr/>
        </p:nvSpPr>
        <p:spPr>
          <a:xfrm>
            <a:off x="126800" y="11797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Another example:</a:t>
            </a:r>
            <a:endParaRPr sz="2400"/>
          </a:p>
        </p:txBody>
      </p:sp>
      <p:pic>
        <p:nvPicPr>
          <p:cNvPr id="655" name="Google Shape;6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8" name="Google Shape;658;p4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45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5"/>
          <p:cNvSpPr/>
          <p:nvPr/>
        </p:nvSpPr>
        <p:spPr>
          <a:xfrm>
            <a:off x="229650" y="3277900"/>
            <a:ext cx="4031700" cy="54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5"/>
          <p:cNvSpPr/>
          <p:nvPr/>
        </p:nvSpPr>
        <p:spPr>
          <a:xfrm>
            <a:off x="1577325" y="1078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5"/>
          <p:cNvSpPr/>
          <p:nvPr/>
        </p:nvSpPr>
        <p:spPr>
          <a:xfrm>
            <a:off x="1577325" y="15734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5"/>
          <p:cNvSpPr/>
          <p:nvPr/>
        </p:nvSpPr>
        <p:spPr>
          <a:xfrm>
            <a:off x="1577325" y="20681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5"/>
          <p:cNvSpPr/>
          <p:nvPr/>
        </p:nvSpPr>
        <p:spPr>
          <a:xfrm>
            <a:off x="1610675" y="257765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5"/>
          <p:cNvSpPr/>
          <p:nvPr/>
        </p:nvSpPr>
        <p:spPr>
          <a:xfrm>
            <a:off x="1610675" y="30871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5"/>
          <p:cNvSpPr/>
          <p:nvPr/>
        </p:nvSpPr>
        <p:spPr>
          <a:xfrm>
            <a:off x="2436300" y="231700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5"/>
          <p:cNvSpPr/>
          <p:nvPr/>
        </p:nvSpPr>
        <p:spPr>
          <a:xfrm>
            <a:off x="2436300" y="134358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5"/>
          <p:cNvSpPr/>
          <p:nvPr/>
        </p:nvSpPr>
        <p:spPr>
          <a:xfrm>
            <a:off x="3291675" y="18405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5"/>
          <p:cNvSpPr/>
          <p:nvPr/>
        </p:nvSpPr>
        <p:spPr>
          <a:xfrm>
            <a:off x="4188075" y="245842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5"/>
          <p:cNvSpPr/>
          <p:nvPr/>
        </p:nvSpPr>
        <p:spPr>
          <a:xfrm>
            <a:off x="5054750" y="2458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6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6" name="Google Shape;6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46"/>
          <p:cNvSpPr txBox="1"/>
          <p:nvPr/>
        </p:nvSpPr>
        <p:spPr>
          <a:xfrm>
            <a:off x="126800" y="11797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Another example:</a:t>
            </a:r>
            <a:endParaRPr sz="2400"/>
          </a:p>
        </p:txBody>
      </p:sp>
      <p:pic>
        <p:nvPicPr>
          <p:cNvPr id="678" name="Google Shape;67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1" name="Google Shape;681;p4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2" name="Google Shape;682;p46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6"/>
          <p:cNvSpPr/>
          <p:nvPr/>
        </p:nvSpPr>
        <p:spPr>
          <a:xfrm>
            <a:off x="229650" y="3277900"/>
            <a:ext cx="4031700" cy="54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6"/>
          <p:cNvSpPr/>
          <p:nvPr/>
        </p:nvSpPr>
        <p:spPr>
          <a:xfrm>
            <a:off x="1577325" y="1078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6"/>
          <p:cNvSpPr/>
          <p:nvPr/>
        </p:nvSpPr>
        <p:spPr>
          <a:xfrm>
            <a:off x="1577325" y="15734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6"/>
          <p:cNvSpPr/>
          <p:nvPr/>
        </p:nvSpPr>
        <p:spPr>
          <a:xfrm>
            <a:off x="1577325" y="20681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6"/>
          <p:cNvSpPr/>
          <p:nvPr/>
        </p:nvSpPr>
        <p:spPr>
          <a:xfrm>
            <a:off x="1610675" y="257765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6"/>
          <p:cNvSpPr/>
          <p:nvPr/>
        </p:nvSpPr>
        <p:spPr>
          <a:xfrm>
            <a:off x="1610675" y="30871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6"/>
          <p:cNvSpPr/>
          <p:nvPr/>
        </p:nvSpPr>
        <p:spPr>
          <a:xfrm>
            <a:off x="2436300" y="231700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6"/>
          <p:cNvSpPr/>
          <p:nvPr/>
        </p:nvSpPr>
        <p:spPr>
          <a:xfrm>
            <a:off x="2436300" y="134358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6"/>
          <p:cNvSpPr/>
          <p:nvPr/>
        </p:nvSpPr>
        <p:spPr>
          <a:xfrm>
            <a:off x="3291675" y="18405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6"/>
          <p:cNvSpPr/>
          <p:nvPr/>
        </p:nvSpPr>
        <p:spPr>
          <a:xfrm>
            <a:off x="4188075" y="245842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2829" y="1573477"/>
            <a:ext cx="2526750" cy="3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7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9" name="Google Shape;6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47"/>
          <p:cNvSpPr txBox="1"/>
          <p:nvPr/>
        </p:nvSpPr>
        <p:spPr>
          <a:xfrm>
            <a:off x="126800" y="11797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Another example:</a:t>
            </a:r>
            <a:endParaRPr sz="2400"/>
          </a:p>
        </p:txBody>
      </p:sp>
      <p:pic>
        <p:nvPicPr>
          <p:cNvPr id="701" name="Google Shape;7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4" name="Google Shape;704;p47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47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7"/>
          <p:cNvSpPr/>
          <p:nvPr/>
        </p:nvSpPr>
        <p:spPr>
          <a:xfrm>
            <a:off x="267100" y="3792836"/>
            <a:ext cx="3994200" cy="60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7"/>
          <p:cNvSpPr/>
          <p:nvPr/>
        </p:nvSpPr>
        <p:spPr>
          <a:xfrm>
            <a:off x="1577325" y="1078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7"/>
          <p:cNvSpPr/>
          <p:nvPr/>
        </p:nvSpPr>
        <p:spPr>
          <a:xfrm>
            <a:off x="1577325" y="15734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7"/>
          <p:cNvSpPr/>
          <p:nvPr/>
        </p:nvSpPr>
        <p:spPr>
          <a:xfrm>
            <a:off x="1577325" y="20681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7"/>
          <p:cNvSpPr/>
          <p:nvPr/>
        </p:nvSpPr>
        <p:spPr>
          <a:xfrm>
            <a:off x="1610675" y="257765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47"/>
          <p:cNvSpPr/>
          <p:nvPr/>
        </p:nvSpPr>
        <p:spPr>
          <a:xfrm>
            <a:off x="1610675" y="30871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7"/>
          <p:cNvSpPr/>
          <p:nvPr/>
        </p:nvSpPr>
        <p:spPr>
          <a:xfrm>
            <a:off x="2436300" y="231700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7"/>
          <p:cNvSpPr/>
          <p:nvPr/>
        </p:nvSpPr>
        <p:spPr>
          <a:xfrm>
            <a:off x="2436300" y="134358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7"/>
          <p:cNvSpPr/>
          <p:nvPr/>
        </p:nvSpPr>
        <p:spPr>
          <a:xfrm>
            <a:off x="3291675" y="18405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7"/>
          <p:cNvSpPr/>
          <p:nvPr/>
        </p:nvSpPr>
        <p:spPr>
          <a:xfrm>
            <a:off x="4188075" y="245842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8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1" name="Google Shape;7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48"/>
          <p:cNvSpPr txBox="1"/>
          <p:nvPr/>
        </p:nvSpPr>
        <p:spPr>
          <a:xfrm>
            <a:off x="126800" y="11797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Another example:</a:t>
            </a:r>
            <a:endParaRPr sz="2400"/>
          </a:p>
        </p:txBody>
      </p:sp>
      <p:pic>
        <p:nvPicPr>
          <p:cNvPr id="723" name="Google Shape;72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6" name="Google Shape;726;p48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7" name="Google Shape;727;p48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8"/>
          <p:cNvSpPr/>
          <p:nvPr/>
        </p:nvSpPr>
        <p:spPr>
          <a:xfrm>
            <a:off x="267100" y="3792836"/>
            <a:ext cx="3994200" cy="60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8"/>
          <p:cNvSpPr/>
          <p:nvPr/>
        </p:nvSpPr>
        <p:spPr>
          <a:xfrm>
            <a:off x="1577325" y="1078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8"/>
          <p:cNvSpPr/>
          <p:nvPr/>
        </p:nvSpPr>
        <p:spPr>
          <a:xfrm>
            <a:off x="1577325" y="15734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8"/>
          <p:cNvSpPr/>
          <p:nvPr/>
        </p:nvSpPr>
        <p:spPr>
          <a:xfrm>
            <a:off x="1577325" y="20681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8"/>
          <p:cNvSpPr/>
          <p:nvPr/>
        </p:nvSpPr>
        <p:spPr>
          <a:xfrm>
            <a:off x="1610675" y="257765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48"/>
          <p:cNvSpPr/>
          <p:nvPr/>
        </p:nvSpPr>
        <p:spPr>
          <a:xfrm>
            <a:off x="1610675" y="30871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8"/>
          <p:cNvSpPr/>
          <p:nvPr/>
        </p:nvSpPr>
        <p:spPr>
          <a:xfrm>
            <a:off x="2436300" y="231700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8"/>
          <p:cNvSpPr/>
          <p:nvPr/>
        </p:nvSpPr>
        <p:spPr>
          <a:xfrm>
            <a:off x="2436300" y="134358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8"/>
          <p:cNvSpPr/>
          <p:nvPr/>
        </p:nvSpPr>
        <p:spPr>
          <a:xfrm>
            <a:off x="3291675" y="18405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8"/>
          <p:cNvSpPr txBox="1"/>
          <p:nvPr/>
        </p:nvSpPr>
        <p:spPr>
          <a:xfrm>
            <a:off x="4070025" y="1584750"/>
            <a:ext cx="24552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(-1) * (-0.20) = 0.20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9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3" name="Google Shape;7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49"/>
          <p:cNvSpPr txBox="1"/>
          <p:nvPr/>
        </p:nvSpPr>
        <p:spPr>
          <a:xfrm>
            <a:off x="126800" y="11797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Another example:</a:t>
            </a:r>
            <a:endParaRPr sz="2400"/>
          </a:p>
        </p:txBody>
      </p:sp>
      <p:pic>
        <p:nvPicPr>
          <p:cNvPr id="745" name="Google Shape;74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8" name="Google Shape;748;p49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9" name="Google Shape;749;p49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9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9"/>
          <p:cNvSpPr/>
          <p:nvPr/>
        </p:nvSpPr>
        <p:spPr>
          <a:xfrm>
            <a:off x="1577325" y="1078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49"/>
          <p:cNvSpPr/>
          <p:nvPr/>
        </p:nvSpPr>
        <p:spPr>
          <a:xfrm>
            <a:off x="1577325" y="15734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49"/>
          <p:cNvSpPr/>
          <p:nvPr/>
        </p:nvSpPr>
        <p:spPr>
          <a:xfrm>
            <a:off x="1577325" y="20681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49"/>
          <p:cNvSpPr/>
          <p:nvPr/>
        </p:nvSpPr>
        <p:spPr>
          <a:xfrm>
            <a:off x="1610675" y="257765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49"/>
          <p:cNvSpPr/>
          <p:nvPr/>
        </p:nvSpPr>
        <p:spPr>
          <a:xfrm>
            <a:off x="1610675" y="30871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49"/>
          <p:cNvSpPr/>
          <p:nvPr/>
        </p:nvSpPr>
        <p:spPr>
          <a:xfrm>
            <a:off x="2436300" y="231700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9"/>
          <p:cNvSpPr/>
          <p:nvPr/>
        </p:nvSpPr>
        <p:spPr>
          <a:xfrm>
            <a:off x="2436300" y="134358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9"/>
          <p:cNvSpPr/>
          <p:nvPr/>
        </p:nvSpPr>
        <p:spPr>
          <a:xfrm>
            <a:off x="3291675" y="18405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0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4" name="Google Shape;7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50"/>
          <p:cNvSpPr txBox="1"/>
          <p:nvPr/>
        </p:nvSpPr>
        <p:spPr>
          <a:xfrm>
            <a:off x="126800" y="11797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Another example:</a:t>
            </a:r>
            <a:endParaRPr sz="2400"/>
          </a:p>
        </p:txBody>
      </p:sp>
      <p:pic>
        <p:nvPicPr>
          <p:cNvPr id="766" name="Google Shape;76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9" name="Google Shape;769;p5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0" name="Google Shape;770;p50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0"/>
          <p:cNvSpPr txBox="1"/>
          <p:nvPr/>
        </p:nvSpPr>
        <p:spPr>
          <a:xfrm>
            <a:off x="4635700" y="1108625"/>
            <a:ext cx="3504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[local gradient] x [its gradient]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[1] x [0.2] = 0.2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[1] x [0.2] = 0.2  (both inputs!)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772" name="Google Shape;772;p50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0"/>
          <p:cNvSpPr/>
          <p:nvPr/>
        </p:nvSpPr>
        <p:spPr>
          <a:xfrm>
            <a:off x="1577325" y="1078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50"/>
          <p:cNvSpPr/>
          <p:nvPr/>
        </p:nvSpPr>
        <p:spPr>
          <a:xfrm>
            <a:off x="1577325" y="15734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0"/>
          <p:cNvSpPr/>
          <p:nvPr/>
        </p:nvSpPr>
        <p:spPr>
          <a:xfrm>
            <a:off x="1577325" y="20681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0"/>
          <p:cNvSpPr/>
          <p:nvPr/>
        </p:nvSpPr>
        <p:spPr>
          <a:xfrm>
            <a:off x="1610675" y="257765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0"/>
          <p:cNvSpPr/>
          <p:nvPr/>
        </p:nvSpPr>
        <p:spPr>
          <a:xfrm>
            <a:off x="2436300" y="231700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0"/>
          <p:cNvSpPr/>
          <p:nvPr/>
        </p:nvSpPr>
        <p:spPr>
          <a:xfrm>
            <a:off x="2436300" y="134358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1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4" name="Google Shape;7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51"/>
          <p:cNvSpPr txBox="1"/>
          <p:nvPr/>
        </p:nvSpPr>
        <p:spPr>
          <a:xfrm>
            <a:off x="126800" y="11797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Another example:</a:t>
            </a:r>
            <a:endParaRPr sz="2400"/>
          </a:p>
        </p:txBody>
      </p:sp>
      <p:pic>
        <p:nvPicPr>
          <p:cNvPr id="786" name="Google Shape;78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9" name="Google Shape;789;p5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51"/>
          <p:cNvSpPr/>
          <p:nvPr/>
        </p:nvSpPr>
        <p:spPr>
          <a:xfrm>
            <a:off x="1340725" y="723750"/>
            <a:ext cx="1483800" cy="104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1"/>
          <p:cNvSpPr/>
          <p:nvPr/>
        </p:nvSpPr>
        <p:spPr>
          <a:xfrm>
            <a:off x="1577325" y="1078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1"/>
          <p:cNvSpPr/>
          <p:nvPr/>
        </p:nvSpPr>
        <p:spPr>
          <a:xfrm>
            <a:off x="1577325" y="15734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1"/>
          <p:cNvSpPr/>
          <p:nvPr/>
        </p:nvSpPr>
        <p:spPr>
          <a:xfrm>
            <a:off x="1577325" y="20681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1"/>
          <p:cNvSpPr/>
          <p:nvPr/>
        </p:nvSpPr>
        <p:spPr>
          <a:xfrm>
            <a:off x="1610675" y="257765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2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0" name="Google Shape;8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52"/>
          <p:cNvSpPr txBox="1"/>
          <p:nvPr/>
        </p:nvSpPr>
        <p:spPr>
          <a:xfrm>
            <a:off x="126800" y="11797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Another example:</a:t>
            </a:r>
            <a:endParaRPr sz="2400"/>
          </a:p>
        </p:txBody>
      </p:sp>
      <p:pic>
        <p:nvPicPr>
          <p:cNvPr id="802" name="Google Shape;80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5" name="Google Shape;805;p52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6" name="Google Shape;806;p52"/>
          <p:cNvSpPr/>
          <p:nvPr/>
        </p:nvSpPr>
        <p:spPr>
          <a:xfrm>
            <a:off x="1340725" y="723750"/>
            <a:ext cx="1483800" cy="104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2"/>
          <p:cNvSpPr txBox="1"/>
          <p:nvPr/>
        </p:nvSpPr>
        <p:spPr>
          <a:xfrm>
            <a:off x="4594800" y="1023600"/>
            <a:ext cx="3504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[local gradient] x [its gradient]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x0: [2] x [0.2] = 0.4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w0: [-1] x [0.2] = -0.2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808" name="Google Shape;808;p52"/>
          <p:cNvSpPr/>
          <p:nvPr/>
        </p:nvSpPr>
        <p:spPr>
          <a:xfrm>
            <a:off x="1610675" y="257765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2"/>
          <p:cNvSpPr/>
          <p:nvPr/>
        </p:nvSpPr>
        <p:spPr>
          <a:xfrm>
            <a:off x="1577325" y="20681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3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5" name="Google Shape;8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25" y="3033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350950"/>
            <a:ext cx="1581150" cy="61912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7" name="Google Shape;817;p53"/>
          <p:cNvSpPr txBox="1"/>
          <p:nvPr/>
        </p:nvSpPr>
        <p:spPr>
          <a:xfrm>
            <a:off x="7008050" y="520750"/>
            <a:ext cx="207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sigmoid function</a:t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818" name="Google Shape;81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5" y="1198025"/>
            <a:ext cx="7162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3725" y="2378000"/>
            <a:ext cx="5760150" cy="20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53"/>
          <p:cNvSpPr/>
          <p:nvPr/>
        </p:nvSpPr>
        <p:spPr>
          <a:xfrm>
            <a:off x="4316050" y="3107250"/>
            <a:ext cx="2648100" cy="1147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3"/>
          <p:cNvSpPr txBox="1"/>
          <p:nvPr/>
        </p:nvSpPr>
        <p:spPr>
          <a:xfrm>
            <a:off x="5025050" y="3066600"/>
            <a:ext cx="16995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sigmoid gate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4294967295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sz="1300">
              <a:solidFill>
                <a:schemeClr val="dk1"/>
              </a:solidFill>
            </a:endParaRPr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Overview of where we’re going</a:t>
            </a:r>
            <a:endParaRPr sz="3600"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457200" y="867600"/>
            <a:ext cx="8229600" cy="3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 want to </a:t>
            </a:r>
            <a:r>
              <a:rPr b="1" lang="en" sz="2400"/>
              <a:t>evaluate</a:t>
            </a:r>
            <a:r>
              <a:rPr lang="en" sz="2400"/>
              <a:t> the gradient of a Loss function L(x,W,...), with respect to the parameters (weights) of a neural network, at the “point” represented by the arguments to the function (x,W,...).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We are </a:t>
            </a:r>
            <a:r>
              <a:rPr b="1" lang="en" sz="2400">
                <a:solidFill>
                  <a:srgbClr val="FF0000"/>
                </a:solidFill>
              </a:rPr>
              <a:t>not interested</a:t>
            </a:r>
            <a:r>
              <a:rPr lang="en" sz="2400">
                <a:solidFill>
                  <a:srgbClr val="FF0000"/>
                </a:solidFill>
              </a:rPr>
              <a:t> in an </a:t>
            </a:r>
            <a:r>
              <a:rPr b="1" lang="en" sz="2400">
                <a:solidFill>
                  <a:srgbClr val="FF0000"/>
                </a:solidFill>
              </a:rPr>
              <a:t>algebraic expression</a:t>
            </a:r>
            <a:r>
              <a:rPr lang="en" sz="2400">
                <a:solidFill>
                  <a:srgbClr val="FF0000"/>
                </a:solidFill>
              </a:rPr>
              <a:t> for the gradient</a:t>
            </a:r>
            <a:r>
              <a:rPr lang="en" sz="2400"/>
              <a:t>, but rather only in the </a:t>
            </a:r>
            <a:r>
              <a:rPr b="1" lang="en" sz="2400">
                <a:solidFill>
                  <a:srgbClr val="6AA84F"/>
                </a:solidFill>
              </a:rPr>
              <a:t>evaluation of that gradient at the current value of the function</a:t>
            </a:r>
            <a:r>
              <a:rPr lang="en" sz="2400"/>
              <a:t> arguments.</a:t>
            </a:r>
            <a:endParaRPr sz="2400"/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4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7" name="Google Shape;82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25" y="3033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350950"/>
            <a:ext cx="1581150" cy="61912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9" name="Google Shape;829;p54"/>
          <p:cNvSpPr txBox="1"/>
          <p:nvPr/>
        </p:nvSpPr>
        <p:spPr>
          <a:xfrm>
            <a:off x="7008050" y="520750"/>
            <a:ext cx="207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sigmoid function</a:t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830" name="Google Shape;83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5" y="1198025"/>
            <a:ext cx="7162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3725" y="2378000"/>
            <a:ext cx="5760150" cy="20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54"/>
          <p:cNvSpPr/>
          <p:nvPr/>
        </p:nvSpPr>
        <p:spPr>
          <a:xfrm>
            <a:off x="4316050" y="3107250"/>
            <a:ext cx="2648100" cy="931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/>
        </p:nvSpPr>
        <p:spPr>
          <a:xfrm>
            <a:off x="5025050" y="3066600"/>
            <a:ext cx="16995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sigmoid gate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34" name="Google Shape;834;p54"/>
          <p:cNvSpPr txBox="1"/>
          <p:nvPr/>
        </p:nvSpPr>
        <p:spPr>
          <a:xfrm>
            <a:off x="4316050" y="4056925"/>
            <a:ext cx="264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(0.73) * (1 - 0.73) = 0.2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835" name="Google Shape;835;p54"/>
          <p:cNvCxnSpPr>
            <a:stCxn id="834" idx="1"/>
          </p:cNvCxnSpPr>
          <p:nvPr/>
        </p:nvCxnSpPr>
        <p:spPr>
          <a:xfrm rot="10800000">
            <a:off x="4202350" y="3996025"/>
            <a:ext cx="113700" cy="25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6" name="Google Shape;836;p54"/>
          <p:cNvSpPr/>
          <p:nvPr/>
        </p:nvSpPr>
        <p:spPr>
          <a:xfrm>
            <a:off x="6993829" y="3512558"/>
            <a:ext cx="386700" cy="22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Forward and backwards passes in Python</a:t>
            </a:r>
            <a:endParaRPr sz="3000"/>
          </a:p>
        </p:txBody>
      </p:sp>
      <p:sp>
        <p:nvSpPr>
          <p:cNvPr id="842" name="Google Shape;842;p55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3" name="Google Shape;8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50" y="1147312"/>
            <a:ext cx="7723927" cy="284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6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9" name="Google Shape;849;p56"/>
          <p:cNvSpPr txBox="1"/>
          <p:nvPr/>
        </p:nvSpPr>
        <p:spPr>
          <a:xfrm>
            <a:off x="2806775" y="247125"/>
            <a:ext cx="38307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Patterns in backward flow</a:t>
            </a:r>
            <a:endParaRPr sz="2400"/>
          </a:p>
        </p:txBody>
      </p:sp>
      <p:pic>
        <p:nvPicPr>
          <p:cNvPr id="850" name="Google Shape;8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950" y="1052675"/>
            <a:ext cx="52578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56"/>
          <p:cNvSpPr txBox="1"/>
          <p:nvPr/>
        </p:nvSpPr>
        <p:spPr>
          <a:xfrm>
            <a:off x="-32050" y="1052675"/>
            <a:ext cx="35571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add</a:t>
            </a:r>
            <a:r>
              <a:rPr lang="en" sz="1800"/>
              <a:t> gate: gradient distributor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max</a:t>
            </a:r>
            <a:r>
              <a:rPr lang="en" sz="1800"/>
              <a:t> gate: gradient router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mul</a:t>
            </a:r>
            <a:r>
              <a:rPr lang="en" sz="1800"/>
              <a:t> gate: gradient… “switcher”?</a:t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7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7" name="Google Shape;857;p57"/>
          <p:cNvSpPr txBox="1"/>
          <p:nvPr/>
        </p:nvSpPr>
        <p:spPr>
          <a:xfrm>
            <a:off x="219300" y="63375"/>
            <a:ext cx="69417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Gradients add at branches</a:t>
            </a:r>
            <a:endParaRPr sz="3000"/>
          </a:p>
        </p:txBody>
      </p:sp>
      <p:sp>
        <p:nvSpPr>
          <p:cNvPr id="858" name="Google Shape;858;p57"/>
          <p:cNvSpPr/>
          <p:nvPr/>
        </p:nvSpPr>
        <p:spPr>
          <a:xfrm>
            <a:off x="2909925" y="1826700"/>
            <a:ext cx="863100" cy="8631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9" name="Google Shape;859;p57"/>
          <p:cNvCxnSpPr/>
          <p:nvPr/>
        </p:nvCxnSpPr>
        <p:spPr>
          <a:xfrm flipH="1" rot="10800000">
            <a:off x="3750650" y="1276025"/>
            <a:ext cx="1577400" cy="8334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0" name="Google Shape;860;p57"/>
          <p:cNvSpPr/>
          <p:nvPr/>
        </p:nvSpPr>
        <p:spPr>
          <a:xfrm>
            <a:off x="5328050" y="848200"/>
            <a:ext cx="863100" cy="863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1" name="Google Shape;861;p57"/>
          <p:cNvCxnSpPr>
            <a:stCxn id="858" idx="5"/>
          </p:cNvCxnSpPr>
          <p:nvPr/>
        </p:nvCxnSpPr>
        <p:spPr>
          <a:xfrm>
            <a:off x="3646627" y="2563402"/>
            <a:ext cx="1703700" cy="8406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2" name="Google Shape;862;p57"/>
          <p:cNvSpPr/>
          <p:nvPr/>
        </p:nvSpPr>
        <p:spPr>
          <a:xfrm>
            <a:off x="5350325" y="3016875"/>
            <a:ext cx="863100" cy="863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3" name="Google Shape;863;p57"/>
          <p:cNvCxnSpPr/>
          <p:nvPr/>
        </p:nvCxnSpPr>
        <p:spPr>
          <a:xfrm flipH="1">
            <a:off x="3906825" y="1462050"/>
            <a:ext cx="1458300" cy="75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4" name="Google Shape;864;p57"/>
          <p:cNvCxnSpPr>
            <a:stCxn id="862" idx="1"/>
          </p:cNvCxnSpPr>
          <p:nvPr/>
        </p:nvCxnSpPr>
        <p:spPr>
          <a:xfrm rot="10800000">
            <a:off x="3899623" y="2444273"/>
            <a:ext cx="1577100" cy="69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5" name="Google Shape;865;p57"/>
          <p:cNvCxnSpPr/>
          <p:nvPr/>
        </p:nvCxnSpPr>
        <p:spPr>
          <a:xfrm flipH="1" rot="10800000">
            <a:off x="6168725" y="591625"/>
            <a:ext cx="930000" cy="5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6" name="Google Shape;866;p57"/>
          <p:cNvCxnSpPr/>
          <p:nvPr/>
        </p:nvCxnSpPr>
        <p:spPr>
          <a:xfrm>
            <a:off x="6161300" y="1447250"/>
            <a:ext cx="1063800" cy="40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7" name="Google Shape;867;p57"/>
          <p:cNvCxnSpPr/>
          <p:nvPr/>
        </p:nvCxnSpPr>
        <p:spPr>
          <a:xfrm flipH="1" rot="10800000">
            <a:off x="6183600" y="2593050"/>
            <a:ext cx="1182900" cy="66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8" name="Google Shape;868;p57"/>
          <p:cNvCxnSpPr>
            <a:stCxn id="862" idx="5"/>
          </p:cNvCxnSpPr>
          <p:nvPr/>
        </p:nvCxnSpPr>
        <p:spPr>
          <a:xfrm>
            <a:off x="6087027" y="3753577"/>
            <a:ext cx="989400" cy="5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9" name="Google Shape;869;p57"/>
          <p:cNvCxnSpPr>
            <a:endCxn id="858" idx="2"/>
          </p:cNvCxnSpPr>
          <p:nvPr/>
        </p:nvCxnSpPr>
        <p:spPr>
          <a:xfrm>
            <a:off x="1771425" y="2258250"/>
            <a:ext cx="113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0" name="Google Shape;870;p57"/>
          <p:cNvSpPr txBox="1"/>
          <p:nvPr/>
        </p:nvSpPr>
        <p:spPr>
          <a:xfrm>
            <a:off x="3961025" y="2046305"/>
            <a:ext cx="3945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+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8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6" name="Google Shape;876;p58"/>
          <p:cNvSpPr txBox="1"/>
          <p:nvPr/>
        </p:nvSpPr>
        <p:spPr>
          <a:xfrm>
            <a:off x="272200" y="62925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Implementation</a:t>
            </a:r>
            <a:r>
              <a:rPr lang="en" sz="3000"/>
              <a:t>:   forward/backward API</a:t>
            </a:r>
            <a:endParaRPr sz="3000"/>
          </a:p>
        </p:txBody>
      </p:sp>
      <p:pic>
        <p:nvPicPr>
          <p:cNvPr id="877" name="Google Shape;8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00" y="1005650"/>
            <a:ext cx="3055375" cy="10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675" y="1304313"/>
            <a:ext cx="5540125" cy="3051076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58"/>
          <p:cNvSpPr txBox="1"/>
          <p:nvPr/>
        </p:nvSpPr>
        <p:spPr>
          <a:xfrm>
            <a:off x="3391675" y="881700"/>
            <a:ext cx="5375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Graph (or Net) object. </a:t>
            </a:r>
            <a:r>
              <a:rPr i="1" lang="en" sz="1800"/>
              <a:t>(Rough pseudo code)</a:t>
            </a:r>
            <a:endParaRPr i="1"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59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5" name="Google Shape;885;p59"/>
          <p:cNvSpPr txBox="1"/>
          <p:nvPr/>
        </p:nvSpPr>
        <p:spPr>
          <a:xfrm>
            <a:off x="272200" y="62925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Implementation</a:t>
            </a:r>
            <a:r>
              <a:rPr lang="en" sz="3000"/>
              <a:t>:   forward/backward API</a:t>
            </a:r>
            <a:endParaRPr sz="3000"/>
          </a:p>
        </p:txBody>
      </p:sp>
      <p:sp>
        <p:nvSpPr>
          <p:cNvPr id="886" name="Google Shape;886;p59"/>
          <p:cNvSpPr txBox="1"/>
          <p:nvPr/>
        </p:nvSpPr>
        <p:spPr>
          <a:xfrm>
            <a:off x="318900" y="3491225"/>
            <a:ext cx="27216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(x,y,z are scalars)</a:t>
            </a:r>
            <a:endParaRPr sz="2400"/>
          </a:p>
        </p:txBody>
      </p:sp>
      <p:sp>
        <p:nvSpPr>
          <p:cNvPr id="887" name="Google Shape;887;p59"/>
          <p:cNvSpPr/>
          <p:nvPr/>
        </p:nvSpPr>
        <p:spPr>
          <a:xfrm>
            <a:off x="1102125" y="1656725"/>
            <a:ext cx="548700" cy="548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*</a:t>
            </a:r>
            <a:endParaRPr sz="2400"/>
          </a:p>
        </p:txBody>
      </p:sp>
      <p:cxnSp>
        <p:nvCxnSpPr>
          <p:cNvPr id="888" name="Google Shape;888;p59"/>
          <p:cNvCxnSpPr>
            <a:endCxn id="887" idx="1"/>
          </p:cNvCxnSpPr>
          <p:nvPr/>
        </p:nvCxnSpPr>
        <p:spPr>
          <a:xfrm>
            <a:off x="753780" y="1414880"/>
            <a:ext cx="428700" cy="3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9" name="Google Shape;889;p59"/>
          <p:cNvCxnSpPr>
            <a:endCxn id="887" idx="3"/>
          </p:cNvCxnSpPr>
          <p:nvPr/>
        </p:nvCxnSpPr>
        <p:spPr>
          <a:xfrm flipH="1" rot="10800000">
            <a:off x="682680" y="2125070"/>
            <a:ext cx="499800" cy="29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0" name="Google Shape;890;p59"/>
          <p:cNvCxnSpPr>
            <a:stCxn id="887" idx="6"/>
          </p:cNvCxnSpPr>
          <p:nvPr/>
        </p:nvCxnSpPr>
        <p:spPr>
          <a:xfrm>
            <a:off x="1650825" y="1931075"/>
            <a:ext cx="61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1" name="Google Shape;891;p59"/>
          <p:cNvSpPr txBox="1"/>
          <p:nvPr/>
        </p:nvSpPr>
        <p:spPr>
          <a:xfrm>
            <a:off x="796375" y="1075675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</a:t>
            </a:r>
            <a:endParaRPr sz="2400"/>
          </a:p>
        </p:txBody>
      </p:sp>
      <p:sp>
        <p:nvSpPr>
          <p:cNvPr id="892" name="Google Shape;892;p59"/>
          <p:cNvSpPr txBox="1"/>
          <p:nvPr/>
        </p:nvSpPr>
        <p:spPr>
          <a:xfrm>
            <a:off x="812600" y="2236700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</a:t>
            </a:r>
            <a:endParaRPr sz="2400"/>
          </a:p>
        </p:txBody>
      </p:sp>
      <p:sp>
        <p:nvSpPr>
          <p:cNvPr id="893" name="Google Shape;893;p59"/>
          <p:cNvSpPr txBox="1"/>
          <p:nvPr/>
        </p:nvSpPr>
        <p:spPr>
          <a:xfrm>
            <a:off x="1862925" y="1457625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z</a:t>
            </a:r>
            <a:endParaRPr sz="2400"/>
          </a:p>
        </p:txBody>
      </p:sp>
      <p:pic>
        <p:nvPicPr>
          <p:cNvPr id="894" name="Google Shape;8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000" y="950675"/>
            <a:ext cx="5448300" cy="3000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5" name="Google Shape;895;p59"/>
          <p:cNvCxnSpPr/>
          <p:nvPr/>
        </p:nvCxnSpPr>
        <p:spPr>
          <a:xfrm rot="10800000">
            <a:off x="5802025" y="2602350"/>
            <a:ext cx="911400" cy="752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6" name="Google Shape;89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588" y="3171113"/>
            <a:ext cx="466725" cy="6762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7" name="Google Shape;89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5250" y="3853925"/>
            <a:ext cx="514350" cy="6667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98" name="Google Shape;898;p59"/>
          <p:cNvCxnSpPr>
            <a:stCxn id="897" idx="0"/>
          </p:cNvCxnSpPr>
          <p:nvPr/>
        </p:nvCxnSpPr>
        <p:spPr>
          <a:xfrm rot="10800000">
            <a:off x="5270725" y="3725825"/>
            <a:ext cx="341700" cy="12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60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4" name="Google Shape;904;p60"/>
          <p:cNvSpPr txBox="1"/>
          <p:nvPr/>
        </p:nvSpPr>
        <p:spPr>
          <a:xfrm>
            <a:off x="272200" y="62925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Implementation</a:t>
            </a:r>
            <a:r>
              <a:rPr lang="en" sz="3000"/>
              <a:t>:   forward/backward API</a:t>
            </a:r>
            <a:endParaRPr sz="3000"/>
          </a:p>
        </p:txBody>
      </p:sp>
      <p:sp>
        <p:nvSpPr>
          <p:cNvPr id="905" name="Google Shape;905;p60"/>
          <p:cNvSpPr txBox="1"/>
          <p:nvPr/>
        </p:nvSpPr>
        <p:spPr>
          <a:xfrm>
            <a:off x="318900" y="3491225"/>
            <a:ext cx="27216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(x,y,z are scalars)</a:t>
            </a:r>
            <a:endParaRPr sz="2400"/>
          </a:p>
        </p:txBody>
      </p:sp>
      <p:sp>
        <p:nvSpPr>
          <p:cNvPr id="906" name="Google Shape;906;p60"/>
          <p:cNvSpPr/>
          <p:nvPr/>
        </p:nvSpPr>
        <p:spPr>
          <a:xfrm>
            <a:off x="1102125" y="1656725"/>
            <a:ext cx="548700" cy="548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*</a:t>
            </a:r>
            <a:endParaRPr sz="2400"/>
          </a:p>
        </p:txBody>
      </p:sp>
      <p:cxnSp>
        <p:nvCxnSpPr>
          <p:cNvPr id="907" name="Google Shape;907;p60"/>
          <p:cNvCxnSpPr>
            <a:endCxn id="906" idx="1"/>
          </p:cNvCxnSpPr>
          <p:nvPr/>
        </p:nvCxnSpPr>
        <p:spPr>
          <a:xfrm>
            <a:off x="753780" y="1414880"/>
            <a:ext cx="428700" cy="3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8" name="Google Shape;908;p60"/>
          <p:cNvCxnSpPr>
            <a:endCxn id="906" idx="3"/>
          </p:cNvCxnSpPr>
          <p:nvPr/>
        </p:nvCxnSpPr>
        <p:spPr>
          <a:xfrm flipH="1" rot="10800000">
            <a:off x="682680" y="2125070"/>
            <a:ext cx="499800" cy="29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9" name="Google Shape;909;p60"/>
          <p:cNvCxnSpPr>
            <a:stCxn id="906" idx="6"/>
          </p:cNvCxnSpPr>
          <p:nvPr/>
        </p:nvCxnSpPr>
        <p:spPr>
          <a:xfrm>
            <a:off x="1650825" y="1931075"/>
            <a:ext cx="61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0" name="Google Shape;910;p60"/>
          <p:cNvSpPr txBox="1"/>
          <p:nvPr/>
        </p:nvSpPr>
        <p:spPr>
          <a:xfrm>
            <a:off x="796375" y="1075675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</a:t>
            </a:r>
            <a:endParaRPr sz="2400"/>
          </a:p>
        </p:txBody>
      </p:sp>
      <p:sp>
        <p:nvSpPr>
          <p:cNvPr id="911" name="Google Shape;911;p60"/>
          <p:cNvSpPr txBox="1"/>
          <p:nvPr/>
        </p:nvSpPr>
        <p:spPr>
          <a:xfrm>
            <a:off x="812600" y="2236700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</a:t>
            </a:r>
            <a:endParaRPr sz="2400"/>
          </a:p>
        </p:txBody>
      </p:sp>
      <p:sp>
        <p:nvSpPr>
          <p:cNvPr id="912" name="Google Shape;912;p60"/>
          <p:cNvSpPr txBox="1"/>
          <p:nvPr/>
        </p:nvSpPr>
        <p:spPr>
          <a:xfrm>
            <a:off x="1862925" y="1457625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z</a:t>
            </a:r>
            <a:endParaRPr sz="2400"/>
          </a:p>
        </p:txBody>
      </p:sp>
      <p:pic>
        <p:nvPicPr>
          <p:cNvPr id="913" name="Google Shape;91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375" y="653026"/>
            <a:ext cx="6108575" cy="29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2100" y="3625500"/>
            <a:ext cx="1244125" cy="8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1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0" name="Google Shape;920;p61"/>
          <p:cNvSpPr txBox="1"/>
          <p:nvPr/>
        </p:nvSpPr>
        <p:spPr>
          <a:xfrm>
            <a:off x="196000" y="-89475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Example: Torch Layers</a:t>
            </a:r>
            <a:endParaRPr sz="3000"/>
          </a:p>
        </p:txBody>
      </p:sp>
      <p:pic>
        <p:nvPicPr>
          <p:cNvPr id="921" name="Google Shape;92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50" y="577175"/>
            <a:ext cx="2020250" cy="39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9151" y="577175"/>
            <a:ext cx="1988251" cy="397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2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8" name="Google Shape;928;p62"/>
          <p:cNvSpPr txBox="1"/>
          <p:nvPr/>
        </p:nvSpPr>
        <p:spPr>
          <a:xfrm>
            <a:off x="196000" y="-89475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Example: Torch Layers</a:t>
            </a:r>
            <a:endParaRPr sz="3000"/>
          </a:p>
        </p:txBody>
      </p:sp>
      <p:pic>
        <p:nvPicPr>
          <p:cNvPr id="929" name="Google Shape;9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50" y="577175"/>
            <a:ext cx="2020250" cy="39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9151" y="577175"/>
            <a:ext cx="1988251" cy="397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6525" y="131825"/>
            <a:ext cx="3322675" cy="236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4175" y="2630925"/>
            <a:ext cx="1439800" cy="1919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3" name="Google Shape;933;p62"/>
          <p:cNvCxnSpPr/>
          <p:nvPr/>
        </p:nvCxnSpPr>
        <p:spPr>
          <a:xfrm flipH="1">
            <a:off x="5204875" y="1941150"/>
            <a:ext cx="163500" cy="45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4" name="Google Shape;934;p62"/>
          <p:cNvSpPr txBox="1"/>
          <p:nvPr/>
        </p:nvSpPr>
        <p:spPr>
          <a:xfrm>
            <a:off x="4724400" y="812600"/>
            <a:ext cx="5487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=</a:t>
            </a:r>
            <a:endParaRPr sz="3000"/>
          </a:p>
        </p:txBody>
      </p:sp>
      <p:pic>
        <p:nvPicPr>
          <p:cNvPr id="935" name="Google Shape;935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1902" y="2630923"/>
            <a:ext cx="1113459" cy="19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63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1" name="Google Shape;9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50" y="56900"/>
            <a:ext cx="3435375" cy="4500899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63"/>
          <p:cNvSpPr txBox="1"/>
          <p:nvPr/>
        </p:nvSpPr>
        <p:spPr>
          <a:xfrm>
            <a:off x="3694563" y="-76200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Example: Torch MulConstant</a:t>
            </a:r>
            <a:endParaRPr sz="3000"/>
          </a:p>
        </p:txBody>
      </p:sp>
      <p:pic>
        <p:nvPicPr>
          <p:cNvPr id="943" name="Google Shape;9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7100" y="562450"/>
            <a:ext cx="204787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63"/>
          <p:cNvSpPr/>
          <p:nvPr/>
        </p:nvSpPr>
        <p:spPr>
          <a:xfrm>
            <a:off x="277300" y="234650"/>
            <a:ext cx="3057600" cy="125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63"/>
          <p:cNvSpPr/>
          <p:nvPr/>
        </p:nvSpPr>
        <p:spPr>
          <a:xfrm>
            <a:off x="273769" y="1553150"/>
            <a:ext cx="3057600" cy="125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63"/>
          <p:cNvSpPr/>
          <p:nvPr/>
        </p:nvSpPr>
        <p:spPr>
          <a:xfrm>
            <a:off x="277300" y="2871650"/>
            <a:ext cx="3057600" cy="168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3"/>
          <p:cNvSpPr txBox="1"/>
          <p:nvPr/>
        </p:nvSpPr>
        <p:spPr>
          <a:xfrm>
            <a:off x="4100700" y="1175225"/>
            <a:ext cx="30930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initialization</a:t>
            </a:r>
            <a:endParaRPr sz="3000">
              <a:solidFill>
                <a:srgbClr val="FF0000"/>
              </a:solidFill>
            </a:endParaRPr>
          </a:p>
        </p:txBody>
      </p:sp>
      <p:cxnSp>
        <p:nvCxnSpPr>
          <p:cNvPr id="948" name="Google Shape;948;p63"/>
          <p:cNvCxnSpPr>
            <a:endCxn id="944" idx="3"/>
          </p:cNvCxnSpPr>
          <p:nvPr/>
        </p:nvCxnSpPr>
        <p:spPr>
          <a:xfrm rot="10800000">
            <a:off x="3334900" y="860300"/>
            <a:ext cx="682500" cy="597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9" name="Google Shape;949;p63"/>
          <p:cNvSpPr txBox="1"/>
          <p:nvPr/>
        </p:nvSpPr>
        <p:spPr>
          <a:xfrm>
            <a:off x="4100700" y="1937225"/>
            <a:ext cx="30930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forward()</a:t>
            </a:r>
            <a:endParaRPr sz="3000">
              <a:solidFill>
                <a:srgbClr val="FF0000"/>
              </a:solidFill>
            </a:endParaRPr>
          </a:p>
        </p:txBody>
      </p:sp>
      <p:cxnSp>
        <p:nvCxnSpPr>
          <p:cNvPr id="950" name="Google Shape;950;p63"/>
          <p:cNvCxnSpPr/>
          <p:nvPr/>
        </p:nvCxnSpPr>
        <p:spPr>
          <a:xfrm rot="10800000">
            <a:off x="3334894" y="2100413"/>
            <a:ext cx="802800" cy="18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1" name="Google Shape;951;p63"/>
          <p:cNvSpPr txBox="1"/>
          <p:nvPr/>
        </p:nvSpPr>
        <p:spPr>
          <a:xfrm>
            <a:off x="4100700" y="3308825"/>
            <a:ext cx="30930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backward()</a:t>
            </a:r>
            <a:endParaRPr sz="3000">
              <a:solidFill>
                <a:srgbClr val="FF0000"/>
              </a:solidFill>
            </a:endParaRPr>
          </a:p>
        </p:txBody>
      </p:sp>
      <p:cxnSp>
        <p:nvCxnSpPr>
          <p:cNvPr id="952" name="Google Shape;952;p63"/>
          <p:cNvCxnSpPr>
            <a:endCxn id="946" idx="3"/>
          </p:cNvCxnSpPr>
          <p:nvPr/>
        </p:nvCxnSpPr>
        <p:spPr>
          <a:xfrm flipH="1">
            <a:off x="3334900" y="3607550"/>
            <a:ext cx="802800" cy="10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4294967295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25" y="84263"/>
            <a:ext cx="7310948" cy="497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6883850" y="3225775"/>
            <a:ext cx="2006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Don’t care about this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6817350" y="4049763"/>
            <a:ext cx="191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Do care about this</a:t>
            </a:r>
            <a:endParaRPr>
              <a:solidFill>
                <a:srgbClr val="6AA84F"/>
              </a:solidFill>
            </a:endParaRPr>
          </a:p>
        </p:txBody>
      </p:sp>
      <p:cxnSp>
        <p:nvCxnSpPr>
          <p:cNvPr id="118" name="Google Shape;118;p19"/>
          <p:cNvCxnSpPr/>
          <p:nvPr/>
        </p:nvCxnSpPr>
        <p:spPr>
          <a:xfrm flipH="1">
            <a:off x="6008250" y="4312125"/>
            <a:ext cx="809100" cy="74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9"/>
          <p:cNvCxnSpPr/>
          <p:nvPr/>
        </p:nvCxnSpPr>
        <p:spPr>
          <a:xfrm flipH="1">
            <a:off x="5584100" y="3414225"/>
            <a:ext cx="1200000" cy="3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8" name="Google Shape;958;p64"/>
          <p:cNvSpPr txBox="1"/>
          <p:nvPr/>
        </p:nvSpPr>
        <p:spPr>
          <a:xfrm>
            <a:off x="196000" y="-89475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Example: Caffe Layers</a:t>
            </a:r>
            <a:endParaRPr sz="3000"/>
          </a:p>
        </p:txBody>
      </p:sp>
      <p:pic>
        <p:nvPicPr>
          <p:cNvPr id="959" name="Google Shape;9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74" y="575975"/>
            <a:ext cx="2085250" cy="39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748" y="575975"/>
            <a:ext cx="2441676" cy="318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65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6" name="Google Shape;966;p65"/>
          <p:cNvSpPr txBox="1"/>
          <p:nvPr/>
        </p:nvSpPr>
        <p:spPr>
          <a:xfrm>
            <a:off x="196000" y="-89475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Example: Caffe Layers</a:t>
            </a:r>
            <a:endParaRPr sz="3000"/>
          </a:p>
        </p:txBody>
      </p:sp>
      <p:pic>
        <p:nvPicPr>
          <p:cNvPr id="967" name="Google Shape;96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74" y="575975"/>
            <a:ext cx="2085250" cy="39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748" y="575975"/>
            <a:ext cx="2441676" cy="318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274" y="35690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65"/>
          <p:cNvSpPr txBox="1"/>
          <p:nvPr/>
        </p:nvSpPr>
        <p:spPr>
          <a:xfrm>
            <a:off x="5696875" y="3000950"/>
            <a:ext cx="3257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Lead developer of Caffe: </a:t>
            </a:r>
            <a:br>
              <a:rPr b="1" lang="en" sz="1800"/>
            </a:br>
            <a:r>
              <a:rPr b="1" lang="en" sz="1800"/>
              <a:t>Evan Shelhamer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6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6" name="Google Shape;976;p66"/>
          <p:cNvSpPr txBox="1"/>
          <p:nvPr/>
        </p:nvSpPr>
        <p:spPr>
          <a:xfrm>
            <a:off x="4975275" y="128950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Caffe Sigmoid Layer</a:t>
            </a:r>
            <a:endParaRPr sz="3000"/>
          </a:p>
        </p:txBody>
      </p:sp>
      <p:pic>
        <p:nvPicPr>
          <p:cNvPr id="977" name="Google Shape;97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48" y="59775"/>
            <a:ext cx="3010275" cy="446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575" y="1303725"/>
            <a:ext cx="1581150" cy="61912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9" name="Google Shape;979;p66"/>
          <p:cNvPicPr preferRelativeResize="0"/>
          <p:nvPr/>
        </p:nvPicPr>
        <p:blipFill rotWithShape="1">
          <a:blip r:embed="rId5">
            <a:alphaModFix/>
          </a:blip>
          <a:srcRect b="0" l="77925" r="0" t="0"/>
          <a:stretch/>
        </p:blipFill>
        <p:spPr>
          <a:xfrm>
            <a:off x="4332376" y="2706750"/>
            <a:ext cx="1581150" cy="6572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0" name="Google Shape;980;p66"/>
          <p:cNvSpPr/>
          <p:nvPr/>
        </p:nvSpPr>
        <p:spPr>
          <a:xfrm>
            <a:off x="255975" y="689700"/>
            <a:ext cx="2886900" cy="14790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6"/>
          <p:cNvSpPr/>
          <p:nvPr/>
        </p:nvSpPr>
        <p:spPr>
          <a:xfrm>
            <a:off x="255375" y="2225525"/>
            <a:ext cx="2886900" cy="147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2" name="Google Shape;982;p66"/>
          <p:cNvCxnSpPr>
            <a:stCxn id="979" idx="1"/>
          </p:cNvCxnSpPr>
          <p:nvPr/>
        </p:nvCxnSpPr>
        <p:spPr>
          <a:xfrm flipH="1">
            <a:off x="2879776" y="3035363"/>
            <a:ext cx="1452600" cy="3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3" name="Google Shape;983;p66"/>
          <p:cNvCxnSpPr>
            <a:stCxn id="978" idx="1"/>
          </p:cNvCxnSpPr>
          <p:nvPr/>
        </p:nvCxnSpPr>
        <p:spPr>
          <a:xfrm flipH="1">
            <a:off x="2040775" y="1613288"/>
            <a:ext cx="2356800" cy="2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4" name="Google Shape;984;p66"/>
          <p:cNvSpPr txBox="1"/>
          <p:nvPr/>
        </p:nvSpPr>
        <p:spPr>
          <a:xfrm>
            <a:off x="5931050" y="2810625"/>
            <a:ext cx="3079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*top_diff   (chain rule)</a:t>
            </a:r>
            <a:endParaRPr sz="2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7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0" name="Google Shape;990;p67"/>
          <p:cNvSpPr txBox="1"/>
          <p:nvPr/>
        </p:nvSpPr>
        <p:spPr>
          <a:xfrm>
            <a:off x="-19975" y="9675"/>
            <a:ext cx="4766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Gradients for vectorized code</a:t>
            </a:r>
            <a:endParaRPr sz="2400"/>
          </a:p>
        </p:txBody>
      </p:sp>
      <p:sp>
        <p:nvSpPr>
          <p:cNvPr id="991" name="Google Shape;991;p67"/>
          <p:cNvSpPr/>
          <p:nvPr/>
        </p:nvSpPr>
        <p:spPr>
          <a:xfrm>
            <a:off x="2976200" y="951950"/>
            <a:ext cx="3494700" cy="3494700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</a:t>
            </a:r>
            <a:endParaRPr sz="4800"/>
          </a:p>
        </p:txBody>
      </p:sp>
      <p:cxnSp>
        <p:nvCxnSpPr>
          <p:cNvPr id="992" name="Google Shape;992;p67"/>
          <p:cNvCxnSpPr/>
          <p:nvPr/>
        </p:nvCxnSpPr>
        <p:spPr>
          <a:xfrm flipH="1" rot="10800000">
            <a:off x="702175" y="3433375"/>
            <a:ext cx="2409900" cy="8139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3" name="Google Shape;993;p67"/>
          <p:cNvCxnSpPr/>
          <p:nvPr/>
        </p:nvCxnSpPr>
        <p:spPr>
          <a:xfrm>
            <a:off x="989425" y="927975"/>
            <a:ext cx="2194200" cy="9336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4" name="Google Shape;994;p67"/>
          <p:cNvCxnSpPr>
            <a:stCxn id="991" idx="6"/>
          </p:cNvCxnSpPr>
          <p:nvPr/>
        </p:nvCxnSpPr>
        <p:spPr>
          <a:xfrm>
            <a:off x="6470900" y="2699300"/>
            <a:ext cx="22743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95" name="Google Shape;9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3" y="6903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6" name="Google Shape;99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3" y="3518225"/>
            <a:ext cx="295275" cy="36195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7" name="Google Shape;99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8" y="22159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8" name="Google Shape;998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3" y="1747638"/>
            <a:ext cx="485775" cy="6381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9" name="Google Shape;999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3" y="2950238"/>
            <a:ext cx="409575" cy="7048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0" name="Google Shape;1000;p67"/>
          <p:cNvSpPr txBox="1"/>
          <p:nvPr/>
        </p:nvSpPr>
        <p:spPr>
          <a:xfrm>
            <a:off x="3945275" y="1350875"/>
            <a:ext cx="21144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“local gradient”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1001" name="Google Shape;1001;p67"/>
          <p:cNvCxnSpPr>
            <a:endCxn id="998" idx="3"/>
          </p:cNvCxnSpPr>
          <p:nvPr/>
        </p:nvCxnSpPr>
        <p:spPr>
          <a:xfrm flipH="1">
            <a:off x="3884538" y="1585525"/>
            <a:ext cx="3097800" cy="481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2" name="Google Shape;1002;p67"/>
          <p:cNvSpPr txBox="1"/>
          <p:nvPr/>
        </p:nvSpPr>
        <p:spPr>
          <a:xfrm>
            <a:off x="6611750" y="-45975"/>
            <a:ext cx="26898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This is now the </a:t>
            </a:r>
            <a:r>
              <a:rPr b="1" lang="en" sz="1800">
                <a:solidFill>
                  <a:srgbClr val="0000FF"/>
                </a:solidFill>
              </a:rPr>
              <a:t>Jacobian matrix</a:t>
            </a:r>
            <a:r>
              <a:rPr lang="en" sz="1800">
                <a:solidFill>
                  <a:srgbClr val="0000FF"/>
                </a:solidFill>
              </a:rPr>
              <a:t> (derivative of each element of z w.r.t. each element of x)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1003" name="Google Shape;1003;p67"/>
          <p:cNvSpPr txBox="1"/>
          <p:nvPr/>
        </p:nvSpPr>
        <p:spPr>
          <a:xfrm>
            <a:off x="4056975" y="-3900"/>
            <a:ext cx="2367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(x,y,z are now vectors)</a:t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1004" name="Google Shape;1004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988" y="2859988"/>
            <a:ext cx="514350" cy="6762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5" name="Google Shape;1005;p67"/>
          <p:cNvSpPr txBox="1"/>
          <p:nvPr/>
        </p:nvSpPr>
        <p:spPr>
          <a:xfrm>
            <a:off x="6712600" y="354457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gradients</a:t>
            </a:r>
            <a:endParaRPr sz="3000">
              <a:solidFill>
                <a:srgbClr val="FF0000"/>
              </a:solidFill>
            </a:endParaRPr>
          </a:p>
        </p:txBody>
      </p:sp>
      <p:pic>
        <p:nvPicPr>
          <p:cNvPr id="1006" name="Google Shape;1006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854575" y="1583862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67"/>
          <p:cNvSpPr/>
          <p:nvPr/>
        </p:nvSpPr>
        <p:spPr>
          <a:xfrm rot="1570464">
            <a:off x="895172" y="1296241"/>
            <a:ext cx="590336" cy="63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8" name="Google Shape;1008;p67"/>
          <p:cNvCxnSpPr/>
          <p:nvPr/>
        </p:nvCxnSpPr>
        <p:spPr>
          <a:xfrm rot="10800000">
            <a:off x="948800" y="1065725"/>
            <a:ext cx="2147100" cy="94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68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4" name="Google Shape;10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31019" cy="4363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5" name="Google Shape;1015;p68"/>
          <p:cNvCxnSpPr/>
          <p:nvPr/>
        </p:nvCxnSpPr>
        <p:spPr>
          <a:xfrm>
            <a:off x="957775" y="2197925"/>
            <a:ext cx="1321500" cy="90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6" name="Google Shape;1016;p68"/>
          <p:cNvCxnSpPr/>
          <p:nvPr/>
        </p:nvCxnSpPr>
        <p:spPr>
          <a:xfrm>
            <a:off x="994875" y="2483350"/>
            <a:ext cx="1321500" cy="90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69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2" name="Google Shape;1022;p69"/>
          <p:cNvSpPr txBox="1"/>
          <p:nvPr/>
        </p:nvSpPr>
        <p:spPr>
          <a:xfrm>
            <a:off x="504850" y="163550"/>
            <a:ext cx="7266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Vectorized operations</a:t>
            </a:r>
            <a:endParaRPr sz="2400"/>
          </a:p>
        </p:txBody>
      </p:sp>
      <p:sp>
        <p:nvSpPr>
          <p:cNvPr id="1023" name="Google Shape;1023;p69"/>
          <p:cNvSpPr/>
          <p:nvPr/>
        </p:nvSpPr>
        <p:spPr>
          <a:xfrm>
            <a:off x="3191725" y="1140775"/>
            <a:ext cx="2040600" cy="2901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f(x) = max(0,x)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/>
              <a:t>(elementwise)</a:t>
            </a:r>
            <a:endParaRPr i="1" sz="2200"/>
          </a:p>
        </p:txBody>
      </p:sp>
      <p:cxnSp>
        <p:nvCxnSpPr>
          <p:cNvPr id="1024" name="Google Shape;1024;p69"/>
          <p:cNvCxnSpPr/>
          <p:nvPr/>
        </p:nvCxnSpPr>
        <p:spPr>
          <a:xfrm>
            <a:off x="2516250" y="2193200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5" name="Google Shape;1025;p69"/>
          <p:cNvCxnSpPr/>
          <p:nvPr/>
        </p:nvCxnSpPr>
        <p:spPr>
          <a:xfrm>
            <a:off x="2516250" y="235272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6" name="Google Shape;1026;p69"/>
          <p:cNvCxnSpPr/>
          <p:nvPr/>
        </p:nvCxnSpPr>
        <p:spPr>
          <a:xfrm>
            <a:off x="2516250" y="246957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7" name="Google Shape;1027;p69"/>
          <p:cNvCxnSpPr/>
          <p:nvPr/>
        </p:nvCxnSpPr>
        <p:spPr>
          <a:xfrm>
            <a:off x="2516250" y="2602642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8" name="Google Shape;1028;p69"/>
          <p:cNvCxnSpPr/>
          <p:nvPr/>
        </p:nvCxnSpPr>
        <p:spPr>
          <a:xfrm>
            <a:off x="2516250" y="276216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9" name="Google Shape;1029;p69"/>
          <p:cNvCxnSpPr/>
          <p:nvPr/>
        </p:nvCxnSpPr>
        <p:spPr>
          <a:xfrm>
            <a:off x="2516250" y="287901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0" name="Google Shape;1030;p69"/>
          <p:cNvSpPr txBox="1"/>
          <p:nvPr/>
        </p:nvSpPr>
        <p:spPr>
          <a:xfrm>
            <a:off x="705000" y="2153500"/>
            <a:ext cx="2430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4096-d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input vector</a:t>
            </a:r>
            <a:endParaRPr sz="2000"/>
          </a:p>
        </p:txBody>
      </p:sp>
      <p:cxnSp>
        <p:nvCxnSpPr>
          <p:cNvPr id="1031" name="Google Shape;1031;p69"/>
          <p:cNvCxnSpPr/>
          <p:nvPr/>
        </p:nvCxnSpPr>
        <p:spPr>
          <a:xfrm>
            <a:off x="5233023" y="2193200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2" name="Google Shape;1032;p69"/>
          <p:cNvCxnSpPr/>
          <p:nvPr/>
        </p:nvCxnSpPr>
        <p:spPr>
          <a:xfrm>
            <a:off x="5233023" y="235272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3" name="Google Shape;1033;p69"/>
          <p:cNvCxnSpPr/>
          <p:nvPr/>
        </p:nvCxnSpPr>
        <p:spPr>
          <a:xfrm>
            <a:off x="5233023" y="246957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4" name="Google Shape;1034;p69"/>
          <p:cNvCxnSpPr/>
          <p:nvPr/>
        </p:nvCxnSpPr>
        <p:spPr>
          <a:xfrm>
            <a:off x="5233023" y="2602642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5" name="Google Shape;1035;p69"/>
          <p:cNvCxnSpPr/>
          <p:nvPr/>
        </p:nvCxnSpPr>
        <p:spPr>
          <a:xfrm>
            <a:off x="5233023" y="276216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6" name="Google Shape;1036;p69"/>
          <p:cNvCxnSpPr/>
          <p:nvPr/>
        </p:nvCxnSpPr>
        <p:spPr>
          <a:xfrm>
            <a:off x="5233023" y="287901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7" name="Google Shape;1037;p69"/>
          <p:cNvSpPr txBox="1"/>
          <p:nvPr/>
        </p:nvSpPr>
        <p:spPr>
          <a:xfrm>
            <a:off x="6292850" y="2153500"/>
            <a:ext cx="1887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4096-d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output vector</a:t>
            </a:r>
            <a:endParaRPr sz="2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70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3" name="Google Shape;1043;p70"/>
          <p:cNvSpPr txBox="1"/>
          <p:nvPr/>
        </p:nvSpPr>
        <p:spPr>
          <a:xfrm>
            <a:off x="504850" y="163550"/>
            <a:ext cx="7266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Vectorized operations</a:t>
            </a:r>
            <a:endParaRPr sz="2400"/>
          </a:p>
        </p:txBody>
      </p:sp>
      <p:sp>
        <p:nvSpPr>
          <p:cNvPr id="1044" name="Google Shape;1044;p70"/>
          <p:cNvSpPr/>
          <p:nvPr/>
        </p:nvSpPr>
        <p:spPr>
          <a:xfrm>
            <a:off x="3191725" y="1140775"/>
            <a:ext cx="2040600" cy="2901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f(x) = max(0,x)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/>
              <a:t>(elementwise)</a:t>
            </a:r>
            <a:endParaRPr i="1" sz="2200"/>
          </a:p>
        </p:txBody>
      </p:sp>
      <p:cxnSp>
        <p:nvCxnSpPr>
          <p:cNvPr id="1045" name="Google Shape;1045;p70"/>
          <p:cNvCxnSpPr/>
          <p:nvPr/>
        </p:nvCxnSpPr>
        <p:spPr>
          <a:xfrm>
            <a:off x="2516250" y="2193200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6" name="Google Shape;1046;p70"/>
          <p:cNvCxnSpPr/>
          <p:nvPr/>
        </p:nvCxnSpPr>
        <p:spPr>
          <a:xfrm>
            <a:off x="2516250" y="235272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7" name="Google Shape;1047;p70"/>
          <p:cNvCxnSpPr/>
          <p:nvPr/>
        </p:nvCxnSpPr>
        <p:spPr>
          <a:xfrm>
            <a:off x="2516250" y="246957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8" name="Google Shape;1048;p70"/>
          <p:cNvCxnSpPr/>
          <p:nvPr/>
        </p:nvCxnSpPr>
        <p:spPr>
          <a:xfrm>
            <a:off x="2516250" y="2602642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9" name="Google Shape;1049;p70"/>
          <p:cNvCxnSpPr/>
          <p:nvPr/>
        </p:nvCxnSpPr>
        <p:spPr>
          <a:xfrm>
            <a:off x="2516250" y="276216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0" name="Google Shape;1050;p70"/>
          <p:cNvCxnSpPr/>
          <p:nvPr/>
        </p:nvCxnSpPr>
        <p:spPr>
          <a:xfrm>
            <a:off x="2516250" y="287901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1" name="Google Shape;1051;p70"/>
          <p:cNvSpPr txBox="1"/>
          <p:nvPr/>
        </p:nvSpPr>
        <p:spPr>
          <a:xfrm>
            <a:off x="705000" y="2153500"/>
            <a:ext cx="2430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4096-d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input vector</a:t>
            </a:r>
            <a:endParaRPr sz="2000"/>
          </a:p>
        </p:txBody>
      </p:sp>
      <p:cxnSp>
        <p:nvCxnSpPr>
          <p:cNvPr id="1052" name="Google Shape;1052;p70"/>
          <p:cNvCxnSpPr/>
          <p:nvPr/>
        </p:nvCxnSpPr>
        <p:spPr>
          <a:xfrm>
            <a:off x="5233023" y="2193200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3" name="Google Shape;1053;p70"/>
          <p:cNvCxnSpPr/>
          <p:nvPr/>
        </p:nvCxnSpPr>
        <p:spPr>
          <a:xfrm>
            <a:off x="5233023" y="235272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4" name="Google Shape;1054;p70"/>
          <p:cNvCxnSpPr/>
          <p:nvPr/>
        </p:nvCxnSpPr>
        <p:spPr>
          <a:xfrm>
            <a:off x="5233023" y="246957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5" name="Google Shape;1055;p70"/>
          <p:cNvCxnSpPr/>
          <p:nvPr/>
        </p:nvCxnSpPr>
        <p:spPr>
          <a:xfrm>
            <a:off x="5233023" y="2602642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6" name="Google Shape;1056;p70"/>
          <p:cNvCxnSpPr/>
          <p:nvPr/>
        </p:nvCxnSpPr>
        <p:spPr>
          <a:xfrm>
            <a:off x="5233023" y="276216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7" name="Google Shape;1057;p70"/>
          <p:cNvCxnSpPr/>
          <p:nvPr/>
        </p:nvCxnSpPr>
        <p:spPr>
          <a:xfrm>
            <a:off x="5233023" y="287901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8" name="Google Shape;1058;p70"/>
          <p:cNvSpPr txBox="1"/>
          <p:nvPr/>
        </p:nvSpPr>
        <p:spPr>
          <a:xfrm>
            <a:off x="6292850" y="2153500"/>
            <a:ext cx="1887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4096-d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output vector</a:t>
            </a:r>
            <a:endParaRPr sz="2000"/>
          </a:p>
        </p:txBody>
      </p:sp>
      <p:sp>
        <p:nvSpPr>
          <p:cNvPr id="1059" name="Google Shape;1059;p70"/>
          <p:cNvSpPr txBox="1"/>
          <p:nvPr/>
        </p:nvSpPr>
        <p:spPr>
          <a:xfrm>
            <a:off x="327075" y="3019225"/>
            <a:ext cx="25599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Q: what is the size of the Jacobian matrix?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1060" name="Google Shape;106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438" y="106663"/>
            <a:ext cx="20478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70"/>
          <p:cNvSpPr/>
          <p:nvPr/>
        </p:nvSpPr>
        <p:spPr>
          <a:xfrm>
            <a:off x="7394850" y="78225"/>
            <a:ext cx="467700" cy="790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70"/>
          <p:cNvSpPr txBox="1"/>
          <p:nvPr/>
        </p:nvSpPr>
        <p:spPr>
          <a:xfrm>
            <a:off x="7167325" y="945700"/>
            <a:ext cx="18234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Jacobian matrix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71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8" name="Google Shape;1068;p71"/>
          <p:cNvSpPr/>
          <p:nvPr/>
        </p:nvSpPr>
        <p:spPr>
          <a:xfrm>
            <a:off x="3191725" y="1140775"/>
            <a:ext cx="2040600" cy="2901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max(0,x)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(elementwise)</a:t>
            </a:r>
            <a:endParaRPr sz="2200"/>
          </a:p>
        </p:txBody>
      </p:sp>
      <p:cxnSp>
        <p:nvCxnSpPr>
          <p:cNvPr id="1069" name="Google Shape;1069;p71"/>
          <p:cNvCxnSpPr/>
          <p:nvPr/>
        </p:nvCxnSpPr>
        <p:spPr>
          <a:xfrm>
            <a:off x="2516250" y="2193200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0" name="Google Shape;1070;p71"/>
          <p:cNvCxnSpPr/>
          <p:nvPr/>
        </p:nvCxnSpPr>
        <p:spPr>
          <a:xfrm>
            <a:off x="2516250" y="235272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1" name="Google Shape;1071;p71"/>
          <p:cNvCxnSpPr/>
          <p:nvPr/>
        </p:nvCxnSpPr>
        <p:spPr>
          <a:xfrm>
            <a:off x="2516250" y="246957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2" name="Google Shape;1072;p71"/>
          <p:cNvCxnSpPr/>
          <p:nvPr/>
        </p:nvCxnSpPr>
        <p:spPr>
          <a:xfrm>
            <a:off x="2516250" y="2602642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3" name="Google Shape;1073;p71"/>
          <p:cNvCxnSpPr/>
          <p:nvPr/>
        </p:nvCxnSpPr>
        <p:spPr>
          <a:xfrm>
            <a:off x="2516250" y="276216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4" name="Google Shape;1074;p71"/>
          <p:cNvCxnSpPr/>
          <p:nvPr/>
        </p:nvCxnSpPr>
        <p:spPr>
          <a:xfrm>
            <a:off x="2516250" y="287901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5" name="Google Shape;1075;p71"/>
          <p:cNvSpPr txBox="1"/>
          <p:nvPr/>
        </p:nvSpPr>
        <p:spPr>
          <a:xfrm>
            <a:off x="705000" y="2153500"/>
            <a:ext cx="2430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4096-d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input vector</a:t>
            </a:r>
            <a:endParaRPr sz="2000"/>
          </a:p>
        </p:txBody>
      </p:sp>
      <p:cxnSp>
        <p:nvCxnSpPr>
          <p:cNvPr id="1076" name="Google Shape;1076;p71"/>
          <p:cNvCxnSpPr/>
          <p:nvPr/>
        </p:nvCxnSpPr>
        <p:spPr>
          <a:xfrm>
            <a:off x="5233023" y="2193200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7" name="Google Shape;1077;p71"/>
          <p:cNvCxnSpPr/>
          <p:nvPr/>
        </p:nvCxnSpPr>
        <p:spPr>
          <a:xfrm>
            <a:off x="5233023" y="235272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8" name="Google Shape;1078;p71"/>
          <p:cNvCxnSpPr/>
          <p:nvPr/>
        </p:nvCxnSpPr>
        <p:spPr>
          <a:xfrm>
            <a:off x="5233023" y="246957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9" name="Google Shape;1079;p71"/>
          <p:cNvCxnSpPr/>
          <p:nvPr/>
        </p:nvCxnSpPr>
        <p:spPr>
          <a:xfrm>
            <a:off x="5233023" y="2602642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0" name="Google Shape;1080;p71"/>
          <p:cNvCxnSpPr/>
          <p:nvPr/>
        </p:nvCxnSpPr>
        <p:spPr>
          <a:xfrm>
            <a:off x="5233023" y="276216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1" name="Google Shape;1081;p71"/>
          <p:cNvCxnSpPr/>
          <p:nvPr/>
        </p:nvCxnSpPr>
        <p:spPr>
          <a:xfrm>
            <a:off x="5233023" y="287901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2" name="Google Shape;1082;p71"/>
          <p:cNvSpPr txBox="1"/>
          <p:nvPr/>
        </p:nvSpPr>
        <p:spPr>
          <a:xfrm>
            <a:off x="6292850" y="2153500"/>
            <a:ext cx="1887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4096-d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output vector</a:t>
            </a:r>
            <a:endParaRPr sz="2000"/>
          </a:p>
        </p:txBody>
      </p:sp>
      <p:sp>
        <p:nvSpPr>
          <p:cNvPr id="1083" name="Google Shape;1083;p71"/>
          <p:cNvSpPr txBox="1"/>
          <p:nvPr/>
        </p:nvSpPr>
        <p:spPr>
          <a:xfrm>
            <a:off x="327075" y="3019225"/>
            <a:ext cx="25599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Q: what is the size of the Jacobian matrix?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[4096 x 4096!]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1084" name="Google Shape;1084;p71"/>
          <p:cNvSpPr txBox="1"/>
          <p:nvPr/>
        </p:nvSpPr>
        <p:spPr>
          <a:xfrm>
            <a:off x="5812275" y="3139313"/>
            <a:ext cx="25599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Q2: what does it look like?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1085" name="Google Shape;1085;p71"/>
          <p:cNvSpPr txBox="1"/>
          <p:nvPr/>
        </p:nvSpPr>
        <p:spPr>
          <a:xfrm>
            <a:off x="504850" y="163550"/>
            <a:ext cx="7266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Vectorized operations</a:t>
            </a:r>
            <a:endParaRPr sz="2400"/>
          </a:p>
        </p:txBody>
      </p:sp>
      <p:pic>
        <p:nvPicPr>
          <p:cNvPr id="1086" name="Google Shape;10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438" y="106663"/>
            <a:ext cx="20478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71"/>
          <p:cNvSpPr/>
          <p:nvPr/>
        </p:nvSpPr>
        <p:spPr>
          <a:xfrm>
            <a:off x="7394850" y="78225"/>
            <a:ext cx="467700" cy="790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71"/>
          <p:cNvSpPr txBox="1"/>
          <p:nvPr/>
        </p:nvSpPr>
        <p:spPr>
          <a:xfrm>
            <a:off x="7167325" y="945700"/>
            <a:ext cx="18234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Jacobian matrix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1089" name="Google Shape;1089;p71"/>
          <p:cNvSpPr/>
          <p:nvPr/>
        </p:nvSpPr>
        <p:spPr>
          <a:xfrm>
            <a:off x="3191725" y="1140775"/>
            <a:ext cx="2040600" cy="2901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f(x) = max(0,x)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/>
              <a:t>(elementwise)</a:t>
            </a:r>
            <a:endParaRPr i="1" sz="2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72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72"/>
          <p:cNvSpPr/>
          <p:nvPr/>
        </p:nvSpPr>
        <p:spPr>
          <a:xfrm>
            <a:off x="3191725" y="1140775"/>
            <a:ext cx="2040600" cy="2901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max(0,x)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(elementwise)</a:t>
            </a:r>
            <a:endParaRPr sz="2200"/>
          </a:p>
        </p:txBody>
      </p:sp>
      <p:cxnSp>
        <p:nvCxnSpPr>
          <p:cNvPr id="1096" name="Google Shape;1096;p72"/>
          <p:cNvCxnSpPr/>
          <p:nvPr/>
        </p:nvCxnSpPr>
        <p:spPr>
          <a:xfrm>
            <a:off x="2516250" y="2193200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7" name="Google Shape;1097;p72"/>
          <p:cNvCxnSpPr/>
          <p:nvPr/>
        </p:nvCxnSpPr>
        <p:spPr>
          <a:xfrm>
            <a:off x="2516250" y="235272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8" name="Google Shape;1098;p72"/>
          <p:cNvCxnSpPr/>
          <p:nvPr/>
        </p:nvCxnSpPr>
        <p:spPr>
          <a:xfrm>
            <a:off x="2516250" y="246957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9" name="Google Shape;1099;p72"/>
          <p:cNvCxnSpPr/>
          <p:nvPr/>
        </p:nvCxnSpPr>
        <p:spPr>
          <a:xfrm>
            <a:off x="2516250" y="2602642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0" name="Google Shape;1100;p72"/>
          <p:cNvCxnSpPr/>
          <p:nvPr/>
        </p:nvCxnSpPr>
        <p:spPr>
          <a:xfrm>
            <a:off x="2516250" y="276216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1" name="Google Shape;1101;p72"/>
          <p:cNvCxnSpPr/>
          <p:nvPr/>
        </p:nvCxnSpPr>
        <p:spPr>
          <a:xfrm>
            <a:off x="2516250" y="287901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2" name="Google Shape;1102;p72"/>
          <p:cNvSpPr txBox="1"/>
          <p:nvPr/>
        </p:nvSpPr>
        <p:spPr>
          <a:xfrm>
            <a:off x="705000" y="2153500"/>
            <a:ext cx="2430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100 4096-d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input vectors</a:t>
            </a:r>
            <a:endParaRPr sz="2000"/>
          </a:p>
        </p:txBody>
      </p:sp>
      <p:cxnSp>
        <p:nvCxnSpPr>
          <p:cNvPr id="1103" name="Google Shape;1103;p72"/>
          <p:cNvCxnSpPr/>
          <p:nvPr/>
        </p:nvCxnSpPr>
        <p:spPr>
          <a:xfrm>
            <a:off x="5233023" y="2193200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4" name="Google Shape;1104;p72"/>
          <p:cNvCxnSpPr/>
          <p:nvPr/>
        </p:nvCxnSpPr>
        <p:spPr>
          <a:xfrm>
            <a:off x="5233023" y="235272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5" name="Google Shape;1105;p72"/>
          <p:cNvCxnSpPr/>
          <p:nvPr/>
        </p:nvCxnSpPr>
        <p:spPr>
          <a:xfrm>
            <a:off x="5233023" y="2469575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6" name="Google Shape;1106;p72"/>
          <p:cNvCxnSpPr/>
          <p:nvPr/>
        </p:nvCxnSpPr>
        <p:spPr>
          <a:xfrm>
            <a:off x="5233023" y="2602642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7" name="Google Shape;1107;p72"/>
          <p:cNvCxnSpPr/>
          <p:nvPr/>
        </p:nvCxnSpPr>
        <p:spPr>
          <a:xfrm>
            <a:off x="5233023" y="276216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8" name="Google Shape;1108;p72"/>
          <p:cNvCxnSpPr/>
          <p:nvPr/>
        </p:nvCxnSpPr>
        <p:spPr>
          <a:xfrm>
            <a:off x="5233023" y="2879017"/>
            <a:ext cx="6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9" name="Google Shape;1109;p72"/>
          <p:cNvSpPr txBox="1"/>
          <p:nvPr/>
        </p:nvSpPr>
        <p:spPr>
          <a:xfrm>
            <a:off x="6292850" y="2153500"/>
            <a:ext cx="1887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100 4096-d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output vectors</a:t>
            </a:r>
            <a:endParaRPr sz="2000"/>
          </a:p>
        </p:txBody>
      </p:sp>
      <p:sp>
        <p:nvSpPr>
          <p:cNvPr id="1110" name="Google Shape;1110;p72"/>
          <p:cNvSpPr txBox="1"/>
          <p:nvPr/>
        </p:nvSpPr>
        <p:spPr>
          <a:xfrm>
            <a:off x="504850" y="163550"/>
            <a:ext cx="7266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Vectorized operations</a:t>
            </a:r>
            <a:endParaRPr sz="2400"/>
          </a:p>
        </p:txBody>
      </p:sp>
      <p:sp>
        <p:nvSpPr>
          <p:cNvPr id="1111" name="Google Shape;1111;p72"/>
          <p:cNvSpPr txBox="1"/>
          <p:nvPr/>
        </p:nvSpPr>
        <p:spPr>
          <a:xfrm>
            <a:off x="145175" y="1061475"/>
            <a:ext cx="29703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in practice we process an entire minibatch (e.g. 100) of examples at one time: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1112" name="Google Shape;1112;p72"/>
          <p:cNvSpPr txBox="1"/>
          <p:nvPr/>
        </p:nvSpPr>
        <p:spPr>
          <a:xfrm>
            <a:off x="355525" y="3270800"/>
            <a:ext cx="25101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72"/>
          <p:cNvSpPr txBox="1"/>
          <p:nvPr/>
        </p:nvSpPr>
        <p:spPr>
          <a:xfrm>
            <a:off x="5278950" y="3465113"/>
            <a:ext cx="3861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i.e. Jacobian would technically be a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[409,600 x 409,600] matrix :\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1114" name="Google Shape;1114;p72"/>
          <p:cNvSpPr/>
          <p:nvPr/>
        </p:nvSpPr>
        <p:spPr>
          <a:xfrm>
            <a:off x="3191725" y="1140775"/>
            <a:ext cx="2040600" cy="2901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f(x) = max(0,x)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/>
              <a:t>(elementwise)</a:t>
            </a:r>
            <a:endParaRPr i="1" sz="2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3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0" name="Google Shape;1120;p73"/>
          <p:cNvSpPr txBox="1"/>
          <p:nvPr/>
        </p:nvSpPr>
        <p:spPr>
          <a:xfrm>
            <a:off x="120900" y="99550"/>
            <a:ext cx="7640700" cy="4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Assignment: Writing SVM/Softmax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Stage your forward/backward computation!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1121" name="Google Shape;112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00" y="1428575"/>
            <a:ext cx="5682050" cy="30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3"/>
          <p:cNvSpPr txBox="1"/>
          <p:nvPr/>
        </p:nvSpPr>
        <p:spPr>
          <a:xfrm>
            <a:off x="433725" y="1059450"/>
            <a:ext cx="280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E.g. for the SVM:</a:t>
            </a:r>
            <a:endParaRPr sz="1800"/>
          </a:p>
        </p:txBody>
      </p:sp>
      <p:pic>
        <p:nvPicPr>
          <p:cNvPr id="1123" name="Google Shape;112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525" y="1375850"/>
            <a:ext cx="4548024" cy="1607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4" name="Google Shape;1124;p73"/>
          <p:cNvSpPr/>
          <p:nvPr/>
        </p:nvSpPr>
        <p:spPr>
          <a:xfrm>
            <a:off x="1726125" y="1085275"/>
            <a:ext cx="4397215" cy="1072375"/>
          </a:xfrm>
          <a:custGeom>
            <a:rect b="b" l="l" r="r" t="t"/>
            <a:pathLst>
              <a:path extrusionOk="0" h="42895" w="189576">
                <a:moveTo>
                  <a:pt x="189576" y="39026"/>
                </a:moveTo>
                <a:cubicBezTo>
                  <a:pt x="174001" y="32528"/>
                  <a:pt x="127723" y="-605"/>
                  <a:pt x="96127" y="40"/>
                </a:cubicBezTo>
                <a:cubicBezTo>
                  <a:pt x="64531" y="685"/>
                  <a:pt x="16021" y="35753"/>
                  <a:pt x="0" y="42895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1125" name="Google Shape;1125;p73"/>
          <p:cNvCxnSpPr/>
          <p:nvPr/>
        </p:nvCxnSpPr>
        <p:spPr>
          <a:xfrm rot="10800000">
            <a:off x="8154450" y="1093825"/>
            <a:ext cx="0" cy="208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6" name="Google Shape;1126;p73"/>
          <p:cNvSpPr txBox="1"/>
          <p:nvPr/>
        </p:nvSpPr>
        <p:spPr>
          <a:xfrm>
            <a:off x="7761675" y="758900"/>
            <a:ext cx="14658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margins</a:t>
            </a:r>
            <a:endParaRPr>
              <a:solidFill>
                <a:srgbClr val="FF9900"/>
              </a:solidFill>
            </a:endParaRPr>
          </a:p>
        </p:txBody>
      </p:sp>
      <p:cxnSp>
        <p:nvCxnSpPr>
          <p:cNvPr id="1127" name="Google Shape;1127;p73"/>
          <p:cNvCxnSpPr/>
          <p:nvPr/>
        </p:nvCxnSpPr>
        <p:spPr>
          <a:xfrm>
            <a:off x="7395550" y="1309485"/>
            <a:ext cx="1592100" cy="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8" name="Google Shape;1128;p73"/>
          <p:cNvSpPr/>
          <p:nvPr/>
        </p:nvSpPr>
        <p:spPr>
          <a:xfrm>
            <a:off x="1800525" y="967225"/>
            <a:ext cx="5900075" cy="1413625"/>
          </a:xfrm>
          <a:custGeom>
            <a:rect b="b" l="l" r="r" t="t"/>
            <a:pathLst>
              <a:path extrusionOk="0" h="56545" w="236003">
                <a:moveTo>
                  <a:pt x="236003" y="0"/>
                </a:moveTo>
                <a:cubicBezTo>
                  <a:pt x="210806" y="1786"/>
                  <a:pt x="124152" y="1290"/>
                  <a:pt x="84818" y="10714"/>
                </a:cubicBezTo>
                <a:cubicBezTo>
                  <a:pt x="45484" y="20138"/>
                  <a:pt x="14136" y="48907"/>
                  <a:pt x="0" y="56545"/>
                </a:cubicBezTo>
              </a:path>
            </a:pathLst>
          </a:cu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1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" name="Google Shape;128;p20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6434300" y="517750"/>
            <a:ext cx="2442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4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4" name="Google Shape;1134;p74"/>
          <p:cNvSpPr txBox="1"/>
          <p:nvPr/>
        </p:nvSpPr>
        <p:spPr>
          <a:xfrm>
            <a:off x="711050" y="-38650"/>
            <a:ext cx="8148600" cy="4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Summary so far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neural nets will be very large: no hope of writing down gradient formula by hand for all parameters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backpropagation</a:t>
            </a:r>
            <a:r>
              <a:rPr lang="en" sz="1800"/>
              <a:t> = recursive application of the chain rule along a computational graph to compute the gradients of all inputs/parameters/intermediates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implementations maintain a graph structure, where the nodes implement the </a:t>
            </a:r>
            <a:r>
              <a:rPr b="1" lang="en" sz="1800"/>
              <a:t>forward</a:t>
            </a:r>
            <a:r>
              <a:rPr lang="en" sz="1800"/>
              <a:t>() / </a:t>
            </a:r>
            <a:r>
              <a:rPr b="1" lang="en" sz="1800"/>
              <a:t>backward</a:t>
            </a:r>
            <a:r>
              <a:rPr lang="en" sz="1800"/>
              <a:t>() API.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forward</a:t>
            </a:r>
            <a:r>
              <a:rPr lang="en" sz="1800"/>
              <a:t>: compute result of an operation and save any intermediates needed for gradient computation in memory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 sz="1800">
                <a:solidFill>
                  <a:schemeClr val="dk1"/>
                </a:solidFill>
              </a:rPr>
              <a:t>backward</a:t>
            </a:r>
            <a:r>
              <a:rPr lang="en" sz="1800">
                <a:solidFill>
                  <a:schemeClr val="dk1"/>
                </a:solidFill>
              </a:rPr>
              <a:t>: apply the chain rule to compute the gradient of the loss function with respect to the inputs.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Forward pass in python</a:t>
            </a:r>
            <a:endParaRPr sz="3000"/>
          </a:p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75" y="1098952"/>
            <a:ext cx="7454549" cy="312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1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" name="Google Shape;151;p22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1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23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7" y="2436125"/>
            <a:ext cx="346948" cy="59055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5" name="Google Shape;185;p23"/>
          <p:cNvCxnSpPr>
            <a:stCxn id="184" idx="0"/>
            <a:endCxn id="175" idx="2"/>
          </p:cNvCxnSpPr>
          <p:nvPr/>
        </p:nvCxnSpPr>
        <p:spPr>
          <a:xfrm flipH="1" rot="10800000">
            <a:off x="8456121" y="1663325"/>
            <a:ext cx="201900" cy="7728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